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40"/>
  </p:notesMasterIdLst>
  <p:sldIdLst>
    <p:sldId id="256" r:id="rId2"/>
    <p:sldId id="259" r:id="rId3"/>
    <p:sldId id="258" r:id="rId4"/>
    <p:sldId id="276" r:id="rId5"/>
    <p:sldId id="278" r:id="rId6"/>
    <p:sldId id="274" r:id="rId7"/>
    <p:sldId id="306" r:id="rId8"/>
    <p:sldId id="280" r:id="rId9"/>
    <p:sldId id="265" r:id="rId10"/>
    <p:sldId id="266" r:id="rId11"/>
    <p:sldId id="267" r:id="rId12"/>
    <p:sldId id="279" r:id="rId13"/>
    <p:sldId id="268" r:id="rId14"/>
    <p:sldId id="269" r:id="rId15"/>
    <p:sldId id="270" r:id="rId16"/>
    <p:sldId id="271" r:id="rId17"/>
    <p:sldId id="303" r:id="rId18"/>
    <p:sldId id="304" r:id="rId19"/>
    <p:sldId id="305" r:id="rId20"/>
    <p:sldId id="282" r:id="rId21"/>
    <p:sldId id="284" r:id="rId22"/>
    <p:sldId id="285" r:id="rId23"/>
    <p:sldId id="286" r:id="rId24"/>
    <p:sldId id="287" r:id="rId25"/>
    <p:sldId id="288" r:id="rId26"/>
    <p:sldId id="291" r:id="rId27"/>
    <p:sldId id="290" r:id="rId28"/>
    <p:sldId id="292" r:id="rId29"/>
    <p:sldId id="293" r:id="rId30"/>
    <p:sldId id="294" r:id="rId31"/>
    <p:sldId id="299" r:id="rId32"/>
    <p:sldId id="295" r:id="rId33"/>
    <p:sldId id="298" r:id="rId34"/>
    <p:sldId id="300" r:id="rId35"/>
    <p:sldId id="296" r:id="rId36"/>
    <p:sldId id="297" r:id="rId37"/>
    <p:sldId id="301" r:id="rId38"/>
    <p:sldId id="302" r:id="rId39"/>
  </p:sldIdLst>
  <p:sldSz cx="9144000" cy="6858000" type="screen4x3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110" autoAdjust="0"/>
    <p:restoredTop sz="87338" autoAdjust="0"/>
  </p:normalViewPr>
  <p:slideViewPr>
    <p:cSldViewPr>
      <p:cViewPr varScale="1">
        <p:scale>
          <a:sx n="80" d="100"/>
          <a:sy n="80" d="100"/>
        </p:scale>
        <p:origin x="-114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.wmf"/><Relationship Id="rId2" Type="http://schemas.openxmlformats.org/officeDocument/2006/relationships/image" Target="../media/image5.wmf"/><Relationship Id="rId1" Type="http://schemas.openxmlformats.org/officeDocument/2006/relationships/image" Target="../media/image4.wmf"/><Relationship Id="rId5" Type="http://schemas.openxmlformats.org/officeDocument/2006/relationships/image" Target="../media/image8.wmf"/><Relationship Id="rId4" Type="http://schemas.openxmlformats.org/officeDocument/2006/relationships/image" Target="../media/image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5.wmf"/><Relationship Id="rId1" Type="http://schemas.openxmlformats.org/officeDocument/2006/relationships/image" Target="../media/image14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wmf"/><Relationship Id="rId1" Type="http://schemas.openxmlformats.org/officeDocument/2006/relationships/image" Target="../media/image4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8BE15590-465A-4605-9D31-2CF94ECB5B4E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8393B098-E5C1-49D0-9EEA-537B3DF9A9A0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1368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</a:t>
            </a:r>
            <a:r>
              <a:rPr lang="he-IL" baseline="0" dirty="0" smtClean="0"/>
              <a:t> </a:t>
            </a:r>
            <a:r>
              <a:rPr lang="he-IL" baseline="0" dirty="0" err="1" smtClean="0"/>
              <a:t>וקוואזי</a:t>
            </a:r>
            <a:r>
              <a:rPr lang="he-IL" baseline="0" dirty="0" smtClean="0"/>
              <a:t> סטטי </a:t>
            </a:r>
            <a:r>
              <a:rPr lang="he-IL" baseline="0" dirty="0" err="1" smtClean="0"/>
              <a:t>בת"ל</a:t>
            </a:r>
            <a:r>
              <a:rPr lang="he-IL" baseline="0" dirty="0" smtClean="0"/>
              <a:t> לכאורה, אך למעשה </a:t>
            </a:r>
            <a:r>
              <a:rPr lang="he-IL" baseline="0" dirty="0" err="1" smtClean="0"/>
              <a:t>הקווזי</a:t>
            </a:r>
            <a:r>
              <a:rPr lang="he-IL" baseline="0" dirty="0" smtClean="0"/>
              <a:t> סטטיקה הופכת את ה-</a:t>
            </a:r>
            <a:r>
              <a:rPr lang="en-US" baseline="0" dirty="0" smtClean="0"/>
              <a:t>NF</a:t>
            </a:r>
            <a:r>
              <a:rPr lang="he-IL" baseline="0" dirty="0" smtClean="0"/>
              <a:t> לאזור מעשי לעבודה</a:t>
            </a:r>
          </a:p>
          <a:p>
            <a:endParaRPr lang="he-IL" baseline="0" dirty="0" smtClean="0"/>
          </a:p>
          <a:p>
            <a:r>
              <a:rPr lang="en-US" dirty="0" smtClean="0"/>
              <a:t>High-Speed Digital System</a:t>
            </a:r>
          </a:p>
          <a:p>
            <a:r>
              <a:rPr lang="en-US" dirty="0" smtClean="0"/>
              <a:t>Design—A Handbook of</a:t>
            </a:r>
          </a:p>
          <a:p>
            <a:r>
              <a:rPr lang="en-US" dirty="0" smtClean="0"/>
              <a:t>Interconnect Theory and Design</a:t>
            </a:r>
          </a:p>
          <a:p>
            <a:r>
              <a:rPr lang="en-US" dirty="0" smtClean="0"/>
              <a:t>Practices</a:t>
            </a:r>
            <a:endParaRPr lang="he-IL" dirty="0" smtClean="0"/>
          </a:p>
          <a:p>
            <a:r>
              <a:rPr lang="en-US" dirty="0" smtClean="0"/>
              <a:t>p.209-235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3B098-E5C1-49D0-9EEA-537B3DF9A9A0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2103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3B098-E5C1-49D0-9EEA-537B3DF9A9A0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385149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</a:t>
            </a:r>
            <a:r>
              <a:rPr lang="he-I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 משטר </a:t>
            </a:r>
            <a:r>
              <a:rPr lang="he-IL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קווזי</a:t>
            </a:r>
            <a:r>
              <a:rPr lang="he-I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סטטי: קיים קשר חלש בין מגנטי לחשמלי. ניתן לנסחו במונחי אימפדנס. קשר חלש= אימפדנס גבוה מאוד או נמוך מאוד</a:t>
            </a:r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he-I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המשטר </a:t>
            </a:r>
            <a:r>
              <a:rPr lang="he-IL" sz="1200" b="1" i="0" u="none" strike="noStrike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הקווזי</a:t>
            </a:r>
            <a:r>
              <a:rPr lang="he-IL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סטטי פשוט הופך מרחקים של עשרות מטרים לכאלה שבהם מתקיים שדה קרוב. אם הקורן הוא מגנטי, אזי ניתן להגיע לאימפדנסים מאוד נמוכים ביחס למוליכים. מוליך טוב בעל אימפדנס של </a:t>
            </a:r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1e-8</a:t>
            </a:r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High-Speed Digital System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Design—A Handbook of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Interconnect Theory and Design</a:t>
            </a: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Practices</a:t>
            </a:r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1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Stephen Hall</a:t>
            </a:r>
            <a:endParaRPr lang="he-IL" sz="1200" b="1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3B098-E5C1-49D0-9EEA-537B3DF9A9A0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467750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NFFT </a:t>
            </a:r>
            <a:r>
              <a:rPr lang="he-IL" dirty="0" smtClean="0"/>
              <a:t> מכתיב את</a:t>
            </a:r>
            <a:r>
              <a:rPr lang="he-IL" baseline="0" dirty="0" smtClean="0"/>
              <a:t> </a:t>
            </a:r>
            <a:r>
              <a:rPr lang="en-US" baseline="0" dirty="0" smtClean="0"/>
              <a:t>T</a:t>
            </a:r>
            <a:r>
              <a:rPr lang="he-IL" baseline="0" dirty="0" smtClean="0"/>
              <a:t> ולכן את ר"ס ה-</a:t>
            </a:r>
            <a:r>
              <a:rPr lang="en-US" baseline="0" dirty="0" smtClean="0"/>
              <a:t>SC</a:t>
            </a:r>
            <a:r>
              <a:rPr lang="he-IL" baseline="0" dirty="0" smtClean="0"/>
              <a:t>. בלי כל קשר ל-</a:t>
            </a:r>
            <a:r>
              <a:rPr lang="en-US" baseline="0" dirty="0" smtClean="0"/>
              <a:t>CP</a:t>
            </a:r>
            <a:r>
              <a:rPr lang="he-IL" baseline="0" dirty="0" smtClean="0"/>
              <a:t> נרצה שיהיה גדול מאוד </a:t>
            </a:r>
            <a:r>
              <a:rPr lang="he-IL" baseline="0" dirty="0" err="1" smtClean="0"/>
              <a:t>מזכרון</a:t>
            </a:r>
            <a:r>
              <a:rPr lang="he-IL" baseline="0" dirty="0" smtClean="0"/>
              <a:t> הערוץ</a:t>
            </a:r>
            <a:endParaRPr lang="he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93B098-E5C1-49D0-9EEA-537B3DF9A9A0}" type="slidenum">
              <a:rPr lang="he-IL" smtClean="0"/>
              <a:t>20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860547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685030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9186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68461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4265930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r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736365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8938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2912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094994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406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7796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r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81251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he-IL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he-IL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3381CA-1EA8-4684-9FF9-EE847ECA16DB}" type="datetimeFigureOut">
              <a:rPr lang="he-IL" smtClean="0"/>
              <a:t>כ"ו/כסלו/תשע"ז</a:t>
            </a:fld>
            <a:endParaRPr lang="he-I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DFD590-6DD7-45E7-91CB-95661DC095D1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961326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1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r" defTabSz="914400" rtl="1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r" defTabSz="914400" rtl="1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image" Target="../media/image39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image" Target="../media/image44.png"/><Relationship Id="rId7" Type="http://schemas.openxmlformats.org/officeDocument/2006/relationships/image" Target="../media/image46.e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2.w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45.emf"/><Relationship Id="rId9" Type="http://schemas.openxmlformats.org/officeDocument/2006/relationships/image" Target="../media/image43.wm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emf"/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emf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wmf"/><Relationship Id="rId3" Type="http://schemas.openxmlformats.org/officeDocument/2006/relationships/notesSlide" Target="../notesSlides/notesSlide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oleObject" Target="../embeddings/oleObject7.bin"/><Relationship Id="rId3" Type="http://schemas.openxmlformats.org/officeDocument/2006/relationships/notesSlide" Target="../notesSlides/notesSlide2.xml"/><Relationship Id="rId7" Type="http://schemas.openxmlformats.org/officeDocument/2006/relationships/image" Target="../media/image5.wmf"/><Relationship Id="rId12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4.wmf"/><Relationship Id="rId10" Type="http://schemas.openxmlformats.org/officeDocument/2006/relationships/image" Target="../media/image6.wmf"/><Relationship Id="rId4" Type="http://schemas.openxmlformats.org/officeDocument/2006/relationships/oleObject" Target="../embeddings/oleObject3.bin"/><Relationship Id="rId9" Type="http://schemas.openxmlformats.org/officeDocument/2006/relationships/oleObject" Target="../embeddings/oleObject5.bin"/><Relationship Id="rId1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wmf"/><Relationship Id="rId3" Type="http://schemas.openxmlformats.org/officeDocument/2006/relationships/notesSlide" Target="../notesSlides/notesSlide3.xml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2.png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15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14.w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VLF </a:t>
            </a:r>
            <a:r>
              <a:rPr lang="en-US" dirty="0" smtClean="0"/>
              <a:t>TTE </a:t>
            </a:r>
            <a:r>
              <a:rPr lang="en-US" dirty="0" smtClean="0"/>
              <a:t>communication</a:t>
            </a:r>
            <a:endParaRPr lang="he-IL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Lior Kissos</a:t>
            </a:r>
          </a:p>
          <a:p>
            <a:r>
              <a:rPr lang="en-US" dirty="0" smtClean="0"/>
              <a:t>Supervised by Prof. Moshe </a:t>
            </a:r>
            <a:r>
              <a:rPr lang="en-US" dirty="0" err="1" smtClean="0"/>
              <a:t>Nazarathy</a:t>
            </a:r>
            <a:endParaRPr lang="en-US" dirty="0" smtClean="0"/>
          </a:p>
          <a:p>
            <a:r>
              <a:rPr lang="en-US" dirty="0" smtClean="0"/>
              <a:t> </a:t>
            </a:r>
            <a:r>
              <a:rPr lang="en-US" dirty="0" err="1" smtClean="0"/>
              <a:t>Technion</a:t>
            </a:r>
            <a:r>
              <a:rPr lang="en-US" dirty="0" smtClean="0"/>
              <a:t> EE Department</a:t>
            </a:r>
            <a:endParaRPr lang="en-US" dirty="0" smtClean="0"/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88019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Project- System view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126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538736" cy="4525963"/>
          </a:xfrm>
        </p:spPr>
        <p:txBody>
          <a:bodyPr>
            <a:normAutofit/>
          </a:bodyPr>
          <a:lstStyle/>
          <a:p>
            <a:pPr algn="l" rtl="0"/>
            <a:r>
              <a:rPr lang="en-US" b="1" u="sng" dirty="0" smtClean="0"/>
              <a:t>Goal: </a:t>
            </a:r>
            <a:r>
              <a:rPr lang="en-US" dirty="0" smtClean="0"/>
              <a:t>demonstration setup of magneto quasi static communication system, based on the OFDM technique</a:t>
            </a:r>
          </a:p>
          <a:p>
            <a:pPr lvl="1" algn="l" rtl="0"/>
            <a:endParaRPr lang="en-US" dirty="0" smtClean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628800"/>
            <a:ext cx="4824536" cy="19271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7944" y="4725144"/>
            <a:ext cx="2664296" cy="16533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Up-Down Arrow 3"/>
          <p:cNvSpPr/>
          <p:nvPr/>
        </p:nvSpPr>
        <p:spPr>
          <a:xfrm>
            <a:off x="4788024" y="3717032"/>
            <a:ext cx="189735" cy="108012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67965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OFDM?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It </a:t>
            </a:r>
            <a:r>
              <a:rPr lang="en-US" dirty="0"/>
              <a:t>is channel minded and the channel has not been investigated </a:t>
            </a:r>
            <a:r>
              <a:rPr lang="en-US" dirty="0" smtClean="0"/>
              <a:t>sufficiently:</a:t>
            </a:r>
            <a:endParaRPr lang="en-US" dirty="0"/>
          </a:p>
          <a:p>
            <a:pPr lvl="1" algn="l" rtl="0"/>
            <a:r>
              <a:rPr lang="en-US" dirty="0"/>
              <a:t>Equalization:</a:t>
            </a:r>
          </a:p>
          <a:p>
            <a:pPr lvl="2" algn="l" rtl="0"/>
            <a:r>
              <a:rPr lang="en-US" dirty="0" smtClean="0"/>
              <a:t>Frequency selective :tradeoffs </a:t>
            </a:r>
            <a:r>
              <a:rPr lang="en-US" dirty="0"/>
              <a:t>better difficult (=dispersive) channels</a:t>
            </a:r>
          </a:p>
          <a:p>
            <a:pPr lvl="2" algn="l" rtl="0"/>
            <a:r>
              <a:rPr lang="en-US" dirty="0" smtClean="0"/>
              <a:t>Low complexity and easy </a:t>
            </a:r>
            <a:r>
              <a:rPr lang="en-US" dirty="0" smtClean="0"/>
              <a:t>implementation</a:t>
            </a:r>
            <a:endParaRPr lang="en-US" dirty="0"/>
          </a:p>
          <a:p>
            <a:pPr lvl="1" algn="l" rtl="0"/>
            <a:r>
              <a:rPr lang="en-US" dirty="0"/>
              <a:t>Possibility of frequency selective allocations: power, modulation, coding etc.</a:t>
            </a:r>
          </a:p>
          <a:p>
            <a:pPr lvl="1" algn="l" rtl="0"/>
            <a:r>
              <a:rPr lang="en-US" dirty="0"/>
              <a:t>Natural MIMO integration (namely diversity)</a:t>
            </a:r>
          </a:p>
          <a:p>
            <a:pPr lvl="1" algn="l" rtl="0"/>
            <a:r>
              <a:rPr lang="en-US" dirty="0" smtClean="0"/>
              <a:t>Main drawback : PAPR 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90685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Link</a:t>
            </a:r>
            <a:endParaRPr lang="he-IL" dirty="0"/>
          </a:p>
        </p:txBody>
      </p:sp>
      <p:sp>
        <p:nvSpPr>
          <p:cNvPr id="4" name="Rounded Rectangle 3"/>
          <p:cNvSpPr/>
          <p:nvPr/>
        </p:nvSpPr>
        <p:spPr>
          <a:xfrm>
            <a:off x="55946" y="182627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 smtClean="0"/>
              <a:t>Tx</a:t>
            </a:r>
            <a:endParaRPr lang="en-US" dirty="0" smtClean="0"/>
          </a:p>
          <a:p>
            <a:pPr algn="ctr"/>
            <a:r>
              <a:rPr lang="en-US" dirty="0" smtClean="0"/>
              <a:t>OFDM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872370" y="1826274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err="1" smtClean="0"/>
              <a:t>Tx</a:t>
            </a:r>
            <a:endParaRPr lang="en-US" dirty="0" smtClean="0"/>
          </a:p>
          <a:p>
            <a:pPr algn="ctr"/>
            <a:r>
              <a:rPr lang="en-US" dirty="0" smtClean="0"/>
              <a:t>IF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184738" y="1754266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Rec. Filter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7350458" y="474022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Rx</a:t>
            </a:r>
          </a:p>
          <a:p>
            <a:pPr algn="ctr"/>
            <a:r>
              <a:rPr lang="en-US" dirty="0" smtClean="0"/>
              <a:t>OFDM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900372" y="4740223"/>
            <a:ext cx="914400" cy="9144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R</a:t>
            </a:r>
            <a:r>
              <a:rPr lang="en-US" dirty="0" smtClean="0"/>
              <a:t>x</a:t>
            </a:r>
          </a:p>
          <a:p>
            <a:pPr algn="ctr"/>
            <a:r>
              <a:rPr lang="en-US" dirty="0" smtClean="0"/>
              <a:t>IF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199962" y="4657363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A/D</a:t>
            </a:r>
          </a:p>
          <a:p>
            <a:pPr algn="ctr"/>
            <a:r>
              <a:rPr lang="en-US" dirty="0" smtClean="0"/>
              <a:t>&amp;</a:t>
            </a:r>
          </a:p>
          <a:p>
            <a:pPr algn="ctr"/>
            <a:r>
              <a:rPr lang="en-US" dirty="0" smtClean="0"/>
              <a:t>AA Filter</a:t>
            </a:r>
          </a:p>
        </p:txBody>
      </p:sp>
      <p:cxnSp>
        <p:nvCxnSpPr>
          <p:cNvPr id="11" name="Straight Arrow Connector 10"/>
          <p:cNvCxnSpPr>
            <a:stCxn id="4" idx="3"/>
            <a:endCxn id="6" idx="1"/>
          </p:cNvCxnSpPr>
          <p:nvPr/>
        </p:nvCxnSpPr>
        <p:spPr>
          <a:xfrm>
            <a:off x="970346" y="2283474"/>
            <a:ext cx="290202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6" idx="3"/>
            <a:endCxn id="7" idx="1"/>
          </p:cNvCxnSpPr>
          <p:nvPr/>
        </p:nvCxnSpPr>
        <p:spPr>
          <a:xfrm>
            <a:off x="4786770" y="2283474"/>
            <a:ext cx="2397968" cy="1085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/>
          <p:cNvSpPr/>
          <p:nvPr/>
        </p:nvSpPr>
        <p:spPr>
          <a:xfrm>
            <a:off x="3188867" y="3037997"/>
            <a:ext cx="2337410" cy="79208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Channel</a:t>
            </a:r>
            <a:endParaRPr lang="he-IL" dirty="0"/>
          </a:p>
        </p:txBody>
      </p:sp>
      <p:cxnSp>
        <p:nvCxnSpPr>
          <p:cNvPr id="18" name="Elbow Connector 17"/>
          <p:cNvCxnSpPr>
            <a:stCxn id="7" idx="2"/>
            <a:endCxn id="14" idx="6"/>
          </p:cNvCxnSpPr>
          <p:nvPr/>
        </p:nvCxnSpPr>
        <p:spPr>
          <a:xfrm rot="5400000">
            <a:off x="6325711" y="2034953"/>
            <a:ext cx="599655" cy="2198521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Elbow Connector 19"/>
          <p:cNvCxnSpPr>
            <a:stCxn id="14" idx="2"/>
            <a:endCxn id="10" idx="0"/>
          </p:cNvCxnSpPr>
          <p:nvPr/>
        </p:nvCxnSpPr>
        <p:spPr>
          <a:xfrm rot="10800000" flipV="1">
            <a:off x="740023" y="3434041"/>
            <a:ext cx="2448845" cy="1223322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  <a:endCxn id="9" idx="1"/>
          </p:cNvCxnSpPr>
          <p:nvPr/>
        </p:nvCxnSpPr>
        <p:spPr>
          <a:xfrm>
            <a:off x="1280082" y="5197423"/>
            <a:ext cx="26202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9" idx="3"/>
            <a:endCxn id="8" idx="1"/>
          </p:cNvCxnSpPr>
          <p:nvPr/>
        </p:nvCxnSpPr>
        <p:spPr>
          <a:xfrm>
            <a:off x="4814772" y="5197423"/>
            <a:ext cx="2535686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921" y="1437529"/>
            <a:ext cx="2148874" cy="17027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75" y="1340768"/>
            <a:ext cx="2124863" cy="1751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2130" y="4110276"/>
            <a:ext cx="2102992" cy="22768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9875" y="4318388"/>
            <a:ext cx="1912415" cy="2319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1712130" y="1437529"/>
            <a:ext cx="1476737" cy="457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5" name="TextBox 4"/>
          <p:cNvSpPr txBox="1"/>
          <p:nvPr/>
        </p:nvSpPr>
        <p:spPr>
          <a:xfrm>
            <a:off x="821911" y="1049466"/>
            <a:ext cx="200785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BW (=</a:t>
            </a:r>
            <a:r>
              <a:rPr lang="en-US" dirty="0" err="1" smtClean="0"/>
              <a:t>Fchip</a:t>
            </a:r>
            <a:r>
              <a:rPr lang="en-US" dirty="0" smtClean="0"/>
              <a:t>)=10kHz</a:t>
            </a:r>
            <a:endParaRPr lang="he-IL" dirty="0"/>
          </a:p>
        </p:txBody>
      </p:sp>
      <p:sp>
        <p:nvSpPr>
          <p:cNvPr id="23" name="Left-Right Arrow 22"/>
          <p:cNvSpPr/>
          <p:nvPr/>
        </p:nvSpPr>
        <p:spPr>
          <a:xfrm rot="5400000">
            <a:off x="5588880" y="2416317"/>
            <a:ext cx="1476737" cy="45719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5" name="TextBox 24"/>
          <p:cNvSpPr txBox="1"/>
          <p:nvPr/>
        </p:nvSpPr>
        <p:spPr>
          <a:xfrm>
            <a:off x="5702370" y="944009"/>
            <a:ext cx="110318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/>
              <a:t>Fif</a:t>
            </a:r>
            <a:r>
              <a:rPr lang="en-US" dirty="0" smtClean="0"/>
              <a:t>=10kHz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7082876" y="1340768"/>
            <a:ext cx="144956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/>
              <a:t>Frec</a:t>
            </a:r>
            <a:r>
              <a:rPr lang="en-US" dirty="0" smtClean="0"/>
              <a:t>=100ksps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101900" y="5805264"/>
            <a:ext cx="124502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/>
              <a:t>Fs</a:t>
            </a:r>
            <a:r>
              <a:rPr lang="en-US" dirty="0" smtClean="0"/>
              <a:t>=100ksps</a:t>
            </a:r>
            <a:endParaRPr lang="he-IL" dirty="0"/>
          </a:p>
        </p:txBody>
      </p:sp>
      <p:pic>
        <p:nvPicPr>
          <p:cNvPr id="28" name="Picture 27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9147" y="5654623"/>
            <a:ext cx="1246586" cy="1425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9" name="Straight Arrow Connector 28"/>
          <p:cNvCxnSpPr>
            <a:stCxn id="8" idx="3"/>
          </p:cNvCxnSpPr>
          <p:nvPr/>
        </p:nvCxnSpPr>
        <p:spPr>
          <a:xfrm>
            <a:off x="8264858" y="5197423"/>
            <a:ext cx="287608" cy="60784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1913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4" grpId="0" animBg="1"/>
      <p:bldP spid="3" grpId="0" animBg="1"/>
      <p:bldP spid="5" grpId="0"/>
      <p:bldP spid="23" grpId="0" animBg="1"/>
      <p:bldP spid="25" grpId="0"/>
      <p:bldP spid="26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Tx</a:t>
            </a:r>
            <a:r>
              <a:rPr lang="en-US" dirty="0" smtClean="0"/>
              <a:t> Chain</a:t>
            </a:r>
            <a:endParaRPr lang="he-IL" dirty="0"/>
          </a:p>
        </p:txBody>
      </p:sp>
      <p:grpSp>
        <p:nvGrpSpPr>
          <p:cNvPr id="8" name="Group 7"/>
          <p:cNvGrpSpPr/>
          <p:nvPr/>
        </p:nvGrpSpPr>
        <p:grpSpPr>
          <a:xfrm>
            <a:off x="1011695" y="1268760"/>
            <a:ext cx="3312368" cy="1584176"/>
            <a:chOff x="251520" y="1417026"/>
            <a:chExt cx="3312368" cy="1584176"/>
          </a:xfrm>
        </p:grpSpPr>
        <p:sp>
          <p:nvSpPr>
            <p:cNvPr id="6" name="Rectangle 5"/>
            <p:cNvSpPr/>
            <p:nvPr/>
          </p:nvSpPr>
          <p:spPr>
            <a:xfrm>
              <a:off x="251520" y="1417026"/>
              <a:ext cx="3312368" cy="15841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4" name="Rounded Rectangle 3"/>
            <p:cNvSpPr/>
            <p:nvPr/>
          </p:nvSpPr>
          <p:spPr>
            <a:xfrm>
              <a:off x="618456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 smtClean="0"/>
                <a:t>Tx</a:t>
              </a:r>
              <a:endParaRPr lang="en-US" dirty="0" smtClean="0"/>
            </a:p>
            <a:p>
              <a:pPr algn="ctr"/>
              <a:r>
                <a:rPr lang="en-US" dirty="0" smtClean="0"/>
                <a:t>OFDM</a:t>
              </a:r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2152328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 smtClean="0"/>
                <a:t>Tx</a:t>
              </a:r>
              <a:endParaRPr lang="en-US" dirty="0" smtClean="0"/>
            </a:p>
            <a:p>
              <a:pPr algn="ctr"/>
              <a:r>
                <a:rPr lang="en-US" dirty="0" smtClean="0"/>
                <a:t>IF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320280" y="2607587"/>
            <a:ext cx="2705100" cy="1924050"/>
            <a:chOff x="467544" y="3429000"/>
            <a:chExt cx="2705100" cy="1924050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429000"/>
              <a:ext cx="27051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4099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53301">
              <a:off x="871814" y="3822174"/>
              <a:ext cx="976532" cy="74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0" name="Rounded Rectangle 9"/>
          <p:cNvSpPr/>
          <p:nvPr/>
        </p:nvSpPr>
        <p:spPr>
          <a:xfrm>
            <a:off x="5816976" y="1530563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D/A</a:t>
            </a:r>
          </a:p>
          <a:p>
            <a:pPr algn="ctr"/>
            <a:endParaRPr lang="en-US" dirty="0" smtClean="0"/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5456777" y="2313726"/>
            <a:ext cx="1523922" cy="24584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9" name="Straight Arrow Connector 8"/>
          <p:cNvCxnSpPr>
            <a:stCxn id="6" idx="3"/>
            <a:endCxn id="10" idx="1"/>
          </p:cNvCxnSpPr>
          <p:nvPr/>
        </p:nvCxnSpPr>
        <p:spPr>
          <a:xfrm>
            <a:off x="4324063" y="2060848"/>
            <a:ext cx="1492913" cy="97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10" idx="3"/>
            <a:endCxn id="29" idx="3"/>
          </p:cNvCxnSpPr>
          <p:nvPr/>
        </p:nvCxnSpPr>
        <p:spPr>
          <a:xfrm>
            <a:off x="6897096" y="2070623"/>
            <a:ext cx="106863" cy="2978557"/>
          </a:xfrm>
          <a:prstGeom prst="bentConnector3">
            <a:avLst>
              <a:gd name="adj1" fmla="val 313919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29" idx="1"/>
          </p:cNvCxnSpPr>
          <p:nvPr/>
        </p:nvCxnSpPr>
        <p:spPr>
          <a:xfrm flipH="1">
            <a:off x="2825072" y="5049180"/>
            <a:ext cx="299190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479" y="5765471"/>
            <a:ext cx="2267103" cy="10081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8" name="Rounded Rectangle 27"/>
          <p:cNvSpPr/>
          <p:nvPr/>
        </p:nvSpPr>
        <p:spPr>
          <a:xfrm>
            <a:off x="1752971" y="4541334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Coil</a:t>
            </a:r>
          </a:p>
          <a:p>
            <a:pPr algn="ctr"/>
            <a:endParaRPr lang="en-US" dirty="0" smtClean="0"/>
          </a:p>
        </p:txBody>
      </p:sp>
      <p:sp>
        <p:nvSpPr>
          <p:cNvPr id="29" name="Rounded Rectangle 28"/>
          <p:cNvSpPr/>
          <p:nvPr/>
        </p:nvSpPr>
        <p:spPr>
          <a:xfrm>
            <a:off x="5816976" y="4509120"/>
            <a:ext cx="1186983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Amplifier</a:t>
            </a:r>
          </a:p>
          <a:p>
            <a:pPr algn="ctr"/>
            <a:endParaRPr lang="en-US" dirty="0" smtClean="0"/>
          </a:p>
        </p:txBody>
      </p:sp>
      <p:pic>
        <p:nvPicPr>
          <p:cNvPr id="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870" y="5805264"/>
            <a:ext cx="2538235" cy="945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240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8" grpId="0" animBg="1"/>
      <p:bldP spid="2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Rx Chain</a:t>
            </a:r>
            <a:endParaRPr lang="he-IL" dirty="0"/>
          </a:p>
        </p:txBody>
      </p:sp>
      <p:grpSp>
        <p:nvGrpSpPr>
          <p:cNvPr id="4" name="Group 3"/>
          <p:cNvGrpSpPr/>
          <p:nvPr/>
        </p:nvGrpSpPr>
        <p:grpSpPr>
          <a:xfrm>
            <a:off x="2689910" y="4056024"/>
            <a:ext cx="3312368" cy="1584176"/>
            <a:chOff x="251520" y="1556792"/>
            <a:chExt cx="3312368" cy="1584176"/>
          </a:xfrm>
        </p:grpSpPr>
        <p:sp>
          <p:nvSpPr>
            <p:cNvPr id="5" name="Rectangle 4"/>
            <p:cNvSpPr/>
            <p:nvPr/>
          </p:nvSpPr>
          <p:spPr>
            <a:xfrm>
              <a:off x="251520" y="1556792"/>
              <a:ext cx="3312368" cy="1584176"/>
            </a:xfrm>
            <a:prstGeom prst="rect">
              <a:avLst/>
            </a:prstGeom>
            <a:solidFill>
              <a:schemeClr val="bg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618456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 smtClean="0"/>
                <a:t>Tx</a:t>
              </a:r>
              <a:endParaRPr lang="en-US" dirty="0" smtClean="0"/>
            </a:p>
            <a:p>
              <a:pPr algn="ctr"/>
              <a:r>
                <a:rPr lang="en-US" dirty="0" smtClean="0"/>
                <a:t>OFDM</a:t>
              </a:r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152328" y="1826274"/>
              <a:ext cx="914400" cy="91440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dirty="0" err="1" smtClean="0"/>
                <a:t>Tx</a:t>
              </a:r>
              <a:endParaRPr lang="en-US" dirty="0" smtClean="0"/>
            </a:p>
            <a:p>
              <a:pPr algn="ctr"/>
              <a:r>
                <a:rPr lang="en-US" dirty="0" smtClean="0"/>
                <a:t>IF</a:t>
              </a: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514046" y="5239906"/>
            <a:ext cx="2705100" cy="1590998"/>
            <a:chOff x="467544" y="3429000"/>
            <a:chExt cx="2705100" cy="1924050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544" y="3429000"/>
              <a:ext cx="2705100" cy="19240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21153301">
              <a:off x="871814" y="3822174"/>
              <a:ext cx="976532" cy="74621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1860" y="2420888"/>
            <a:ext cx="2230560" cy="14759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Rounded Rectangle 11"/>
          <p:cNvSpPr/>
          <p:nvPr/>
        </p:nvSpPr>
        <p:spPr>
          <a:xfrm>
            <a:off x="5253417" y="1268760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A/D</a:t>
            </a:r>
          </a:p>
          <a:p>
            <a:pPr algn="ctr"/>
            <a:endParaRPr lang="en-US" dirty="0" smtClean="0"/>
          </a:p>
        </p:txBody>
      </p:sp>
      <p:sp>
        <p:nvSpPr>
          <p:cNvPr id="13" name="Rounded Rectangle 12"/>
          <p:cNvSpPr/>
          <p:nvPr/>
        </p:nvSpPr>
        <p:spPr>
          <a:xfrm>
            <a:off x="1547664" y="1268760"/>
            <a:ext cx="1080120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 smtClean="0"/>
              <a:t>Sensor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8964" y="2459642"/>
            <a:ext cx="2428426" cy="14548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>
            <a:stCxn id="13" idx="3"/>
            <a:endCxn id="12" idx="1"/>
          </p:cNvCxnSpPr>
          <p:nvPr/>
        </p:nvCxnSpPr>
        <p:spPr>
          <a:xfrm>
            <a:off x="2627784" y="1808820"/>
            <a:ext cx="262563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12" idx="3"/>
            <a:endCxn id="5" idx="3"/>
          </p:cNvCxnSpPr>
          <p:nvPr/>
        </p:nvCxnSpPr>
        <p:spPr>
          <a:xfrm flipH="1">
            <a:off x="6002278" y="1808820"/>
            <a:ext cx="331259" cy="3039292"/>
          </a:xfrm>
          <a:prstGeom prst="bentConnector3">
            <a:avLst>
              <a:gd name="adj1" fmla="val -41022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65721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OFDM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28043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 evolution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9794" y="4437112"/>
            <a:ext cx="4404454" cy="21889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3728" y="1412777"/>
            <a:ext cx="6203801" cy="259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rapezoid 3"/>
          <p:cNvSpPr/>
          <p:nvPr/>
        </p:nvSpPr>
        <p:spPr>
          <a:xfrm>
            <a:off x="3131840" y="2204305"/>
            <a:ext cx="4761334" cy="1224695"/>
          </a:xfrm>
          <a:prstGeom prst="trapezoid">
            <a:avLst/>
          </a:prstGeom>
          <a:solidFill>
            <a:schemeClr val="accent1">
              <a:alpha val="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6" name="TextBox 5"/>
          <p:cNvSpPr txBox="1"/>
          <p:nvPr/>
        </p:nvSpPr>
        <p:spPr>
          <a:xfrm>
            <a:off x="3269379" y="1022688"/>
            <a:ext cx="283237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Frequency selective channel</a:t>
            </a:r>
            <a:endParaRPr lang="he-IL" dirty="0"/>
          </a:p>
        </p:txBody>
      </p:sp>
      <p:sp>
        <p:nvSpPr>
          <p:cNvPr id="9" name="TextBox 8"/>
          <p:cNvSpPr txBox="1"/>
          <p:nvPr/>
        </p:nvSpPr>
        <p:spPr>
          <a:xfrm>
            <a:off x="199773" y="2320124"/>
            <a:ext cx="1939955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u="sng" dirty="0" smtClean="0"/>
              <a:t>Serial </a:t>
            </a:r>
          </a:p>
          <a:p>
            <a:pPr algn="l" rtl="0"/>
            <a:r>
              <a:rPr lang="en-US" dirty="0" smtClean="0"/>
              <a:t>Single carrier</a:t>
            </a:r>
          </a:p>
          <a:p>
            <a:pPr algn="l" rtl="0"/>
            <a:r>
              <a:rPr lang="en-US" dirty="0" smtClean="0"/>
              <a:t>wideband signal:</a:t>
            </a:r>
          </a:p>
          <a:p>
            <a:pPr algn="l" rtl="0"/>
            <a:r>
              <a:rPr lang="en-US" dirty="0" smtClean="0"/>
              <a:t>Short time domain</a:t>
            </a:r>
          </a:p>
          <a:p>
            <a:pPr algn="l" rtl="0"/>
            <a:r>
              <a:rPr lang="en-US" dirty="0" smtClean="0"/>
              <a:t>duration</a:t>
            </a:r>
            <a:endParaRPr lang="he-IL" dirty="0"/>
          </a:p>
        </p:txBody>
      </p:sp>
      <p:sp>
        <p:nvSpPr>
          <p:cNvPr id="7" name="Down Arrow 6"/>
          <p:cNvSpPr/>
          <p:nvPr/>
        </p:nvSpPr>
        <p:spPr>
          <a:xfrm>
            <a:off x="4685568" y="3717032"/>
            <a:ext cx="327380" cy="100811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1" name="TextBox 10"/>
          <p:cNvSpPr txBox="1"/>
          <p:nvPr/>
        </p:nvSpPr>
        <p:spPr>
          <a:xfrm>
            <a:off x="299955" y="5150618"/>
            <a:ext cx="2652073" cy="1200329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b="1" u="sng" dirty="0" smtClean="0"/>
              <a:t>Parallel </a:t>
            </a:r>
          </a:p>
          <a:p>
            <a:pPr algn="l" rtl="0"/>
            <a:r>
              <a:rPr lang="en-US" dirty="0" smtClean="0"/>
              <a:t>narrow band signals:</a:t>
            </a:r>
          </a:p>
          <a:p>
            <a:pPr algn="l" rtl="0"/>
            <a:r>
              <a:rPr lang="en-US" dirty="0" smtClean="0"/>
              <a:t>Long time duration </a:t>
            </a:r>
          </a:p>
          <a:p>
            <a:pPr algn="l" rtl="0"/>
            <a:r>
              <a:rPr lang="en-US" dirty="0" smtClean="0"/>
              <a:t>(longer than delay spread)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145187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/>
      <p:bldP spid="9" grpId="0"/>
      <p:bldP spid="7" grpId="0" animBg="1"/>
      <p:bldP spid="1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OFDM evolution</a:t>
            </a:r>
            <a:endParaRPr lang="he-IL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3574" y="1340768"/>
            <a:ext cx="4476750" cy="15841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524" y="3212976"/>
            <a:ext cx="4514850" cy="16561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3" name="Group 22"/>
          <p:cNvGrpSpPr/>
          <p:nvPr/>
        </p:nvGrpSpPr>
        <p:grpSpPr>
          <a:xfrm>
            <a:off x="3873574" y="5130676"/>
            <a:ext cx="4514850" cy="1656184"/>
            <a:chOff x="3873574" y="5130676"/>
            <a:chExt cx="4514850" cy="1656184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73574" y="5130676"/>
              <a:ext cx="4514850" cy="1656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lowchart: Connector 4"/>
            <p:cNvSpPr/>
            <p:nvPr/>
          </p:nvSpPr>
          <p:spPr>
            <a:xfrm>
              <a:off x="4623370" y="5402932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9" name="Flowchart: Connector 8"/>
            <p:cNvSpPr/>
            <p:nvPr/>
          </p:nvSpPr>
          <p:spPr>
            <a:xfrm>
              <a:off x="4881686" y="5402932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Flowchart: Connector 9"/>
            <p:cNvSpPr/>
            <p:nvPr/>
          </p:nvSpPr>
          <p:spPr>
            <a:xfrm>
              <a:off x="5081984" y="5402932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1" name="Flowchart: Connector 10"/>
            <p:cNvSpPr/>
            <p:nvPr/>
          </p:nvSpPr>
          <p:spPr>
            <a:xfrm>
              <a:off x="5314032" y="541471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2" name="Flowchart: Connector 11"/>
            <p:cNvSpPr/>
            <p:nvPr/>
          </p:nvSpPr>
          <p:spPr>
            <a:xfrm>
              <a:off x="5529758" y="541471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3" name="Flowchart: Connector 12"/>
            <p:cNvSpPr/>
            <p:nvPr/>
          </p:nvSpPr>
          <p:spPr>
            <a:xfrm>
              <a:off x="5775498" y="542741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4" name="Flowchart: Connector 13"/>
            <p:cNvSpPr/>
            <p:nvPr/>
          </p:nvSpPr>
          <p:spPr>
            <a:xfrm>
              <a:off x="5961806" y="5450458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5" name="Flowchart: Connector 14"/>
            <p:cNvSpPr/>
            <p:nvPr/>
          </p:nvSpPr>
          <p:spPr>
            <a:xfrm>
              <a:off x="6220122" y="5450458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6" name="Flowchart: Connector 15"/>
            <p:cNvSpPr/>
            <p:nvPr/>
          </p:nvSpPr>
          <p:spPr>
            <a:xfrm>
              <a:off x="6420420" y="5474940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7" name="Flowchart: Connector 16"/>
            <p:cNvSpPr/>
            <p:nvPr/>
          </p:nvSpPr>
          <p:spPr>
            <a:xfrm>
              <a:off x="6652468" y="544522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8" name="Flowchart: Connector 17"/>
            <p:cNvSpPr/>
            <p:nvPr/>
          </p:nvSpPr>
          <p:spPr>
            <a:xfrm>
              <a:off x="6868194" y="544522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9" name="Flowchart: Connector 18"/>
            <p:cNvSpPr/>
            <p:nvPr/>
          </p:nvSpPr>
          <p:spPr>
            <a:xfrm>
              <a:off x="7113934" y="5474940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0" name="Flowchart: Connector 19"/>
            <p:cNvSpPr/>
            <p:nvPr/>
          </p:nvSpPr>
          <p:spPr>
            <a:xfrm>
              <a:off x="7323484" y="542741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1" name="Flowchart: Connector 20"/>
            <p:cNvSpPr/>
            <p:nvPr/>
          </p:nvSpPr>
          <p:spPr>
            <a:xfrm>
              <a:off x="7539210" y="5427414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22" name="Flowchart: Connector 21"/>
            <p:cNvSpPr/>
            <p:nvPr/>
          </p:nvSpPr>
          <p:spPr>
            <a:xfrm>
              <a:off x="7784950" y="5457130"/>
              <a:ext cx="114300" cy="114300"/>
            </a:xfrm>
            <a:prstGeom prst="flowChartConnector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6" name="Down Arrow 5"/>
          <p:cNvSpPr/>
          <p:nvPr/>
        </p:nvSpPr>
        <p:spPr>
          <a:xfrm>
            <a:off x="5889798" y="2708920"/>
            <a:ext cx="12915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24" name="Down Arrow 23"/>
          <p:cNvSpPr/>
          <p:nvPr/>
        </p:nvSpPr>
        <p:spPr>
          <a:xfrm>
            <a:off x="5889798" y="4653136"/>
            <a:ext cx="129158" cy="64807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8" name="TextBox 7"/>
          <p:cNvSpPr txBox="1"/>
          <p:nvPr/>
        </p:nvSpPr>
        <p:spPr>
          <a:xfrm>
            <a:off x="233762" y="1800901"/>
            <a:ext cx="1949123" cy="923330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 smtClean="0"/>
              <a:t>FDM multicarrier:</a:t>
            </a:r>
          </a:p>
          <a:p>
            <a:pPr algn="l" rtl="0"/>
            <a:r>
              <a:rPr lang="en-US" dirty="0" smtClean="0"/>
              <a:t>Better handling of </a:t>
            </a:r>
          </a:p>
          <a:p>
            <a:pPr algn="l" rtl="0"/>
            <a:r>
              <a:rPr lang="en-US" dirty="0" smtClean="0"/>
              <a:t>Selective channels</a:t>
            </a:r>
            <a:endParaRPr lang="he-IL" dirty="0"/>
          </a:p>
        </p:txBody>
      </p:sp>
      <p:sp>
        <p:nvSpPr>
          <p:cNvPr id="26" name="TextBox 25"/>
          <p:cNvSpPr txBox="1"/>
          <p:nvPr/>
        </p:nvSpPr>
        <p:spPr>
          <a:xfrm>
            <a:off x="107504" y="3337869"/>
            <a:ext cx="2509020" cy="646331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 smtClean="0"/>
              <a:t>OFDM: “Analog”-</a:t>
            </a:r>
          </a:p>
          <a:p>
            <a:pPr algn="l" rtl="0"/>
            <a:r>
              <a:rPr lang="en-US" dirty="0" smtClean="0"/>
              <a:t>Better spectral efficiency</a:t>
            </a:r>
            <a:endParaRPr lang="he-IL" dirty="0"/>
          </a:p>
        </p:txBody>
      </p:sp>
      <p:sp>
        <p:nvSpPr>
          <p:cNvPr id="27" name="TextBox 26"/>
          <p:cNvSpPr txBox="1"/>
          <p:nvPr/>
        </p:nvSpPr>
        <p:spPr>
          <a:xfrm>
            <a:off x="102606" y="5080049"/>
            <a:ext cx="2525178" cy="147732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pPr algn="l" rtl="0"/>
            <a:r>
              <a:rPr lang="en-US" dirty="0" smtClean="0"/>
              <a:t>OFDM: “Digital”-</a:t>
            </a:r>
          </a:p>
          <a:p>
            <a:pPr algn="l" rtl="0"/>
            <a:r>
              <a:rPr lang="en-US" dirty="0" smtClean="0"/>
              <a:t>Reduced complexity of</a:t>
            </a:r>
          </a:p>
          <a:p>
            <a:pPr algn="l" rtl="0"/>
            <a:r>
              <a:rPr lang="en-US" dirty="0" smtClean="0"/>
              <a:t>modulation (FFT),</a:t>
            </a:r>
          </a:p>
          <a:p>
            <a:pPr algn="l" rtl="0"/>
            <a:r>
              <a:rPr lang="en-US" dirty="0" smtClean="0"/>
              <a:t>channel estimation (CP) ,</a:t>
            </a:r>
          </a:p>
          <a:p>
            <a:pPr algn="l" rtl="0"/>
            <a:r>
              <a:rPr lang="en-US" dirty="0" smtClean="0"/>
              <a:t>And equalization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733343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4" grpId="0" animBg="1"/>
      <p:bldP spid="8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OFDM: Time Vs. Frequency</a:t>
            </a:r>
            <a:endParaRPr lang="he-IL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4426189"/>
            <a:ext cx="5734050" cy="215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793003"/>
            <a:ext cx="5832648" cy="20445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-Right Arrow 3"/>
          <p:cNvSpPr/>
          <p:nvPr/>
        </p:nvSpPr>
        <p:spPr>
          <a:xfrm>
            <a:off x="1907704" y="5085184"/>
            <a:ext cx="936104" cy="1177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9" name="Left-Right Arrow 8"/>
          <p:cNvSpPr/>
          <p:nvPr/>
        </p:nvSpPr>
        <p:spPr>
          <a:xfrm>
            <a:off x="5364088" y="6102588"/>
            <a:ext cx="648072" cy="1177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7" name="TextBox 6"/>
          <p:cNvSpPr txBox="1"/>
          <p:nvPr/>
        </p:nvSpPr>
        <p:spPr>
          <a:xfrm>
            <a:off x="5436096" y="6237312"/>
            <a:ext cx="50366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2/T</a:t>
            </a:r>
            <a:endParaRPr lang="he-IL" dirty="0"/>
          </a:p>
        </p:txBody>
      </p:sp>
      <p:sp>
        <p:nvSpPr>
          <p:cNvPr id="8" name="Left-Right Arrow 7"/>
          <p:cNvSpPr/>
          <p:nvPr/>
        </p:nvSpPr>
        <p:spPr>
          <a:xfrm>
            <a:off x="3419872" y="1605326"/>
            <a:ext cx="936104" cy="117727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TextBox 9"/>
          <p:cNvSpPr txBox="1"/>
          <p:nvPr/>
        </p:nvSpPr>
        <p:spPr>
          <a:xfrm>
            <a:off x="3086711" y="1235994"/>
            <a:ext cx="160242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T&gt;delay spread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87660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7" grpId="0"/>
      <p:bldP spid="8" grpId="0" animBg="1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Thanks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Alex Tolmachev</a:t>
            </a:r>
          </a:p>
          <a:p>
            <a:pPr algn="l" rtl="0"/>
            <a:r>
              <a:rPr lang="en-US" dirty="0"/>
              <a:t>Yuval Ben </a:t>
            </a:r>
            <a:r>
              <a:rPr lang="en-US" dirty="0" err="1" smtClean="0"/>
              <a:t>Hur</a:t>
            </a:r>
            <a:endParaRPr lang="en-US" dirty="0" smtClean="0"/>
          </a:p>
          <a:p>
            <a:pPr algn="l" rtl="0"/>
            <a:r>
              <a:rPr lang="en-US" dirty="0" err="1" smtClean="0"/>
              <a:t>Nikolay</a:t>
            </a:r>
            <a:r>
              <a:rPr lang="en-US" dirty="0" smtClean="0"/>
              <a:t> Tal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864452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 Domain: Symbol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7504" y="2924944"/>
            <a:ext cx="4388296" cy="3201219"/>
          </a:xfrm>
        </p:spPr>
        <p:txBody>
          <a:bodyPr>
            <a:normAutofit/>
          </a:bodyPr>
          <a:lstStyle/>
          <a:p>
            <a:pPr algn="l" rtl="0"/>
            <a:r>
              <a:rPr lang="en-US" dirty="0" err="1" smtClean="0"/>
              <a:t>Tchip</a:t>
            </a:r>
            <a:r>
              <a:rPr lang="en-US" dirty="0" smtClean="0"/>
              <a:t>:</a:t>
            </a:r>
          </a:p>
          <a:p>
            <a:pPr lvl="1" algn="l" rtl="0"/>
            <a:r>
              <a:rPr lang="en-US" dirty="0" smtClean="0"/>
              <a:t>Amplifier band=[0,20]kHz</a:t>
            </a:r>
          </a:p>
          <a:p>
            <a:pPr lvl="1" algn="l" rtl="0"/>
            <a:r>
              <a:rPr lang="en-US" dirty="0" err="1" smtClean="0"/>
              <a:t>Fif</a:t>
            </a:r>
            <a:r>
              <a:rPr lang="en-US" dirty="0" smtClean="0"/>
              <a:t>=10kHz</a:t>
            </a:r>
          </a:p>
          <a:p>
            <a:pPr marL="457200" lvl="1" indent="0" algn="l" rtl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Fchip</a:t>
            </a:r>
            <a:r>
              <a:rPr lang="en-US" dirty="0" smtClean="0"/>
              <a:t>=10kHz</a:t>
            </a:r>
            <a:r>
              <a:rPr lang="en-US" dirty="0" smtClean="0">
                <a:sym typeface="Wingdings" pitchFamily="2" charset="2"/>
              </a:rPr>
              <a:t>Tchip=0.1msec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852936"/>
            <a:ext cx="4038600" cy="3273227"/>
          </a:xfrm>
        </p:spPr>
        <p:txBody>
          <a:bodyPr>
            <a:normAutofit/>
          </a:bodyPr>
          <a:lstStyle/>
          <a:p>
            <a:pPr algn="l" rtl="0"/>
            <a:r>
              <a:rPr lang="en-US" dirty="0" err="1" smtClean="0"/>
              <a:t>Nfft</a:t>
            </a:r>
            <a:r>
              <a:rPr lang="en-US" dirty="0" smtClean="0"/>
              <a:t> &amp; </a:t>
            </a:r>
            <a:r>
              <a:rPr lang="en-US" dirty="0" err="1" smtClean="0"/>
              <a:t>Ncp</a:t>
            </a:r>
            <a:r>
              <a:rPr lang="en-US" dirty="0" smtClean="0"/>
              <a:t>:</a:t>
            </a:r>
          </a:p>
          <a:p>
            <a:pPr lvl="1" algn="l" rtl="0"/>
            <a:r>
              <a:rPr lang="en-US" dirty="0" smtClean="0"/>
              <a:t>Tchannel~1msec</a:t>
            </a:r>
          </a:p>
          <a:p>
            <a:pPr lvl="1" algn="l" rtl="0"/>
            <a:r>
              <a:rPr lang="en-US" dirty="0" err="1" smtClean="0"/>
              <a:t>Tchip</a:t>
            </a:r>
            <a:r>
              <a:rPr lang="en-US" dirty="0" smtClean="0"/>
              <a:t>=0.1msec</a:t>
            </a:r>
          </a:p>
          <a:p>
            <a:pPr marL="457200" lvl="1" indent="0" algn="l" rtl="0">
              <a:buNone/>
            </a:pPr>
            <a:r>
              <a:rPr lang="en-US" dirty="0" smtClean="0"/>
              <a:t>=&gt;</a:t>
            </a:r>
            <a:r>
              <a:rPr lang="en-US" dirty="0" err="1" smtClean="0"/>
              <a:t>Nchannel</a:t>
            </a:r>
            <a:r>
              <a:rPr lang="en-US" dirty="0" smtClean="0"/>
              <a:t>=10</a:t>
            </a:r>
          </a:p>
          <a:p>
            <a:pPr marL="457200" lvl="1" indent="0" algn="l" rtl="0">
              <a:buNone/>
            </a:pPr>
            <a:r>
              <a:rPr lang="en-US" dirty="0" smtClean="0"/>
              <a:t>=&gt;</a:t>
            </a:r>
            <a:r>
              <a:rPr lang="en-US" dirty="0" err="1" smtClean="0"/>
              <a:t>Ncp</a:t>
            </a:r>
            <a:r>
              <a:rPr lang="en-US" dirty="0" smtClean="0"/>
              <a:t>=50 (&gt;</a:t>
            </a:r>
            <a:r>
              <a:rPr lang="en-US" dirty="0" err="1" smtClean="0"/>
              <a:t>Nchannel</a:t>
            </a:r>
            <a:r>
              <a:rPr lang="en-US" dirty="0" smtClean="0"/>
              <a:t>)</a:t>
            </a:r>
          </a:p>
          <a:p>
            <a:pPr marL="457200" lvl="1" indent="0" algn="l" rtl="0">
              <a:buNone/>
            </a:pPr>
            <a:r>
              <a:rPr lang="en-US" dirty="0" smtClean="0"/>
              <a:t>=&gt;</a:t>
            </a:r>
            <a:r>
              <a:rPr lang="en-US" dirty="0" err="1" smtClean="0"/>
              <a:t>Nfft</a:t>
            </a:r>
            <a:r>
              <a:rPr lang="en-US" dirty="0" smtClean="0"/>
              <a:t>=256 </a:t>
            </a:r>
            <a:r>
              <a:rPr lang="en-US" dirty="0" smtClean="0"/>
              <a:t>(&gt;&gt;</a:t>
            </a:r>
            <a:r>
              <a:rPr lang="en-US" dirty="0" err="1" smtClean="0"/>
              <a:t>Nchannel</a:t>
            </a:r>
            <a:r>
              <a:rPr lang="en-US" dirty="0" smtClean="0"/>
              <a:t>,&gt;&gt;</a:t>
            </a:r>
            <a:r>
              <a:rPr lang="en-US" dirty="0" err="1" smtClean="0"/>
              <a:t>Ncp</a:t>
            </a:r>
            <a:r>
              <a:rPr lang="en-US" dirty="0" smtClean="0"/>
              <a:t>)</a:t>
            </a:r>
          </a:p>
          <a:p>
            <a:pPr marL="457200" lvl="1" indent="0" algn="l" rtl="0">
              <a:buNone/>
            </a:pPr>
            <a:endParaRPr 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7263" y="1556792"/>
            <a:ext cx="7229475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2267744" y="5661247"/>
            <a:ext cx="4388296" cy="896963"/>
          </a:xfrm>
          <a:prstGeom prst="rect">
            <a:avLst/>
          </a:prstGeom>
        </p:spPr>
        <p:txBody>
          <a:bodyPr vert="horz" lIns="91440" tIns="45720" rIns="91440" bIns="45720" rtlCol="1">
            <a:normAutofit fontScale="92500" lnSpcReduction="10000"/>
          </a:bodyPr>
          <a:lstStyle>
            <a:lvl1pPr marL="342900" indent="-3429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r" defTabSz="914400" rtl="1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/>
            <a:r>
              <a:rPr lang="en-US" dirty="0" err="1" smtClean="0"/>
              <a:t>Tsymbol</a:t>
            </a:r>
            <a:r>
              <a:rPr lang="en-US" dirty="0" smtClean="0"/>
              <a:t>=</a:t>
            </a:r>
          </a:p>
          <a:p>
            <a:pPr marL="0" indent="0" algn="l" rtl="0">
              <a:buNone/>
            </a:pPr>
            <a:r>
              <a:rPr lang="en-US" dirty="0" err="1" smtClean="0"/>
              <a:t>Tchip</a:t>
            </a:r>
            <a:r>
              <a:rPr lang="en-US" dirty="0" smtClean="0"/>
              <a:t>(</a:t>
            </a:r>
            <a:r>
              <a:rPr lang="en-US" dirty="0" err="1" smtClean="0"/>
              <a:t>Nfft+Ncp</a:t>
            </a:r>
            <a:r>
              <a:rPr lang="en-US" dirty="0" smtClean="0"/>
              <a:t>)=30.6msec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4359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Frequency domain: Symbol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2996952"/>
            <a:ext cx="4038600" cy="3129211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err="1" smtClean="0"/>
              <a:t>Nfft</a:t>
            </a:r>
            <a:r>
              <a:rPr lang="en-US" dirty="0" smtClean="0"/>
              <a:t>=256</a:t>
            </a:r>
          </a:p>
          <a:p>
            <a:pPr algn="l" rtl="0"/>
            <a:r>
              <a:rPr lang="en-US" dirty="0" smtClean="0"/>
              <a:t>Guard bands (</a:t>
            </a:r>
            <a:r>
              <a:rPr lang="en-US" dirty="0" err="1" smtClean="0"/>
              <a:t>Wimax</a:t>
            </a:r>
            <a:r>
              <a:rPr lang="en-US" dirty="0" smtClean="0"/>
              <a:t>) </a:t>
            </a:r>
          </a:p>
          <a:p>
            <a:pPr lvl="1" algn="l" rtl="0"/>
            <a:r>
              <a:rPr lang="en-US" dirty="0" smtClean="0"/>
              <a:t>Left=28 </a:t>
            </a:r>
          </a:p>
          <a:p>
            <a:pPr lvl="1" algn="l" rtl="0"/>
            <a:r>
              <a:rPr lang="en-US" dirty="0" smtClean="0"/>
              <a:t>Right=27</a:t>
            </a:r>
          </a:p>
          <a:p>
            <a:pPr algn="l" rtl="0"/>
            <a:r>
              <a:rPr lang="en-US" dirty="0" smtClean="0"/>
              <a:t>Pilots=6</a:t>
            </a:r>
          </a:p>
          <a:p>
            <a:pPr marL="0" indent="0" algn="l" rtl="0">
              <a:buNone/>
            </a:pPr>
            <a:r>
              <a:rPr lang="en-US" dirty="0" smtClean="0"/>
              <a:t>=&gt; </a:t>
            </a:r>
            <a:r>
              <a:rPr lang="en-US" dirty="0" err="1" smtClean="0"/>
              <a:t>Ndata</a:t>
            </a:r>
            <a:r>
              <a:rPr lang="en-US" dirty="0" smtClean="0"/>
              <a:t>=256-(27+28+6+1)=200</a:t>
            </a:r>
            <a:endParaRPr lang="he-IL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2996952"/>
            <a:ext cx="4038600" cy="3129211"/>
          </a:xfrm>
        </p:spPr>
        <p:txBody>
          <a:bodyPr>
            <a:normAutofit lnSpcReduction="10000"/>
          </a:bodyPr>
          <a:lstStyle/>
          <a:p>
            <a:pPr algn="l" rtl="0"/>
            <a:r>
              <a:rPr lang="en-US" dirty="0" smtClean="0"/>
              <a:t>BW gross=</a:t>
            </a:r>
            <a:r>
              <a:rPr lang="en-US" dirty="0" err="1" smtClean="0"/>
              <a:t>Fchip</a:t>
            </a:r>
            <a:r>
              <a:rPr lang="en-US" dirty="0" smtClean="0"/>
              <a:t>=10kHz</a:t>
            </a:r>
          </a:p>
          <a:p>
            <a:pPr algn="l" rtl="0"/>
            <a:r>
              <a:rPr lang="en-US" dirty="0" smtClean="0"/>
              <a:t>BW net= 7.8kHz</a:t>
            </a:r>
          </a:p>
          <a:p>
            <a:pPr algn="l" rtl="0"/>
            <a:endParaRPr lang="he-IL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025" y="1556792"/>
            <a:ext cx="5695950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2998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Domain: </a:t>
            </a:r>
            <a:r>
              <a:rPr lang="en-US" dirty="0" smtClean="0"/>
              <a:t>Frame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540149"/>
            <a:ext cx="8229600" cy="3201219"/>
          </a:xfrm>
        </p:spPr>
        <p:txBody>
          <a:bodyPr>
            <a:normAutofit/>
          </a:bodyPr>
          <a:lstStyle/>
          <a:p>
            <a:pPr algn="l" rtl="0"/>
            <a:r>
              <a:rPr lang="en-US" sz="2200" dirty="0" smtClean="0"/>
              <a:t>Long preamble: </a:t>
            </a:r>
          </a:p>
          <a:p>
            <a:pPr lvl="1" algn="l" rtl="0"/>
            <a:r>
              <a:rPr lang="en-US" sz="2200" dirty="0" smtClean="0"/>
              <a:t>Time synch</a:t>
            </a:r>
          </a:p>
          <a:p>
            <a:pPr lvl="1" algn="l" rtl="0"/>
            <a:r>
              <a:rPr lang="en-US" sz="2200" dirty="0" smtClean="0"/>
              <a:t>Carrier offset: coarse correction (ICI prevention)</a:t>
            </a:r>
          </a:p>
          <a:p>
            <a:pPr algn="l" rtl="0"/>
            <a:r>
              <a:rPr lang="en-US" sz="2200" dirty="0" smtClean="0"/>
              <a:t>Short preamble:</a:t>
            </a:r>
          </a:p>
          <a:p>
            <a:pPr lvl="1" algn="l" rtl="0"/>
            <a:r>
              <a:rPr lang="en-US" sz="2200" dirty="0" smtClean="0"/>
              <a:t>Channel estimation</a:t>
            </a:r>
          </a:p>
          <a:p>
            <a:pPr lvl="1" algn="l" rtl="0"/>
            <a:r>
              <a:rPr lang="en-US" sz="2200" dirty="0" smtClean="0"/>
              <a:t>Noise power estimation</a:t>
            </a:r>
          </a:p>
          <a:p>
            <a:pPr algn="l" rtl="0"/>
            <a:r>
              <a:rPr lang="en-US" dirty="0" err="1" smtClean="0"/>
              <a:t>Tframe</a:t>
            </a:r>
            <a:r>
              <a:rPr lang="en-US" dirty="0" smtClean="0"/>
              <a:t>=</a:t>
            </a:r>
            <a:r>
              <a:rPr lang="en-US" dirty="0" err="1" smtClean="0"/>
              <a:t>Tsymbol</a:t>
            </a:r>
            <a:r>
              <a:rPr lang="en-US" dirty="0" smtClean="0"/>
              <a:t>(8+2+128)=4.2sec</a:t>
            </a:r>
            <a:endParaRPr lang="he-IL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2180084"/>
            <a:ext cx="7943850" cy="11049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051" y="1217877"/>
            <a:ext cx="1368152" cy="55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 flipH="1">
            <a:off x="2987824" y="1770327"/>
            <a:ext cx="247227" cy="409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>
            <a:off x="4603203" y="1770327"/>
            <a:ext cx="112813" cy="40975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630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Throughput calculations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sz="2000" dirty="0" smtClean="0"/>
              <a:t>Time domain efficiency:</a:t>
            </a:r>
          </a:p>
          <a:p>
            <a:pPr lvl="1" algn="l" rtl="0"/>
            <a:r>
              <a:rPr lang="en-US" sz="2000" dirty="0" smtClean="0"/>
              <a:t>Symbol: </a:t>
            </a:r>
            <a:r>
              <a:rPr lang="en-US" sz="2000" dirty="0" err="1" smtClean="0"/>
              <a:t>Nfft</a:t>
            </a:r>
            <a:r>
              <a:rPr lang="en-US" sz="2000" dirty="0" smtClean="0"/>
              <a:t>/(</a:t>
            </a:r>
            <a:r>
              <a:rPr lang="en-US" sz="2000" dirty="0" err="1" smtClean="0"/>
              <a:t>Ncp+Nfft</a:t>
            </a:r>
            <a:r>
              <a:rPr lang="en-US" sz="2000" dirty="0" smtClean="0"/>
              <a:t>)=0.84</a:t>
            </a:r>
          </a:p>
          <a:p>
            <a:pPr lvl="1" algn="l" rtl="0"/>
            <a:r>
              <a:rPr lang="en-US" sz="2000" dirty="0" smtClean="0"/>
              <a:t>Frame: 128/(128+2+8)=0.93</a:t>
            </a:r>
          </a:p>
          <a:p>
            <a:pPr algn="l" rtl="0"/>
            <a:r>
              <a:rPr lang="en-US" sz="2000" dirty="0" smtClean="0"/>
              <a:t>Frequency domain efficiency=</a:t>
            </a:r>
            <a:r>
              <a:rPr lang="en-US" sz="2000" dirty="0" err="1" smtClean="0"/>
              <a:t>Ndata</a:t>
            </a:r>
            <a:r>
              <a:rPr lang="en-US" sz="2000" dirty="0" smtClean="0"/>
              <a:t>/</a:t>
            </a:r>
            <a:r>
              <a:rPr lang="en-US" sz="2000" dirty="0" err="1" smtClean="0"/>
              <a:t>Nfft</a:t>
            </a:r>
            <a:r>
              <a:rPr lang="en-US" sz="2000" dirty="0" smtClean="0"/>
              <a:t>=200/256=0.78</a:t>
            </a:r>
          </a:p>
          <a:p>
            <a:pPr algn="l" rtl="0"/>
            <a:r>
              <a:rPr lang="en-US" sz="2000" dirty="0" smtClean="0"/>
              <a:t>Modulation: 64QAM, thus 6bits/symbol</a:t>
            </a:r>
          </a:p>
          <a:p>
            <a:pPr algn="l" rtl="0"/>
            <a:r>
              <a:rPr lang="en-US" sz="2000" dirty="0" smtClean="0"/>
              <a:t>Coding: RS(63,43), thus rate 2/3</a:t>
            </a:r>
          </a:p>
          <a:p>
            <a:pPr algn="l" rtl="0"/>
            <a:r>
              <a:rPr lang="en-US" dirty="0" smtClean="0"/>
              <a:t>Throughput=</a:t>
            </a:r>
            <a:endParaRPr lang="he-I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67446456"/>
              </p:ext>
            </p:extLst>
          </p:nvPr>
        </p:nvGraphicFramePr>
        <p:xfrm>
          <a:off x="179512" y="4725144"/>
          <a:ext cx="8604250" cy="1282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3" name="Equation" r:id="rId3" imgW="5790960" imgH="863280" progId="Equation.DSMT4">
                  <p:embed/>
                </p:oleObj>
              </mc:Choice>
              <mc:Fallback>
                <p:oleObj name="Equation" r:id="rId3" imgW="5790960" imgH="8632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79512" y="4725144"/>
                        <a:ext cx="8604250" cy="1282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00065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IF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1119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SDR concept</a:t>
            </a:r>
            <a:endParaRPr lang="he-IL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96752"/>
            <a:ext cx="8533456" cy="28613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93096"/>
            <a:ext cx="8640960" cy="23721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561135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Tx</a:t>
            </a:r>
            <a:r>
              <a:rPr lang="en-US" dirty="0"/>
              <a:t> pre-emphasis</a:t>
            </a:r>
            <a:endParaRPr lang="he-IL" dirty="0"/>
          </a:p>
        </p:txBody>
      </p:sp>
      <p:pic>
        <p:nvPicPr>
          <p:cNvPr id="6" name="Content Placeholder 5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72000" y="1556792"/>
            <a:ext cx="4038600" cy="20909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2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4221088"/>
            <a:ext cx="4182616" cy="2128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147761"/>
              </p:ext>
            </p:extLst>
          </p:nvPr>
        </p:nvGraphicFramePr>
        <p:xfrm>
          <a:off x="278036" y="2132856"/>
          <a:ext cx="3835400" cy="673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1" name="Equation" r:id="rId5" imgW="3835080" imgH="672840" progId="Equation.DSMT4">
                  <p:embed/>
                </p:oleObj>
              </mc:Choice>
              <mc:Fallback>
                <p:oleObj name="Equation" r:id="rId5" imgW="3835080" imgH="67284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036" y="2132856"/>
                        <a:ext cx="3835400" cy="6731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127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861048"/>
            <a:ext cx="3600400" cy="2277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1282442"/>
              </p:ext>
            </p:extLst>
          </p:nvPr>
        </p:nvGraphicFramePr>
        <p:xfrm>
          <a:off x="1007603" y="4268728"/>
          <a:ext cx="2376264" cy="33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02" name="Equation" r:id="rId8" imgW="1714320" imgH="203040" progId="Equation.DSMT4">
                  <p:embed/>
                </p:oleObj>
              </mc:Choice>
              <mc:Fallback>
                <p:oleObj name="Equation" r:id="rId8" imgW="1714320" imgH="20304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7603" y="4268728"/>
                        <a:ext cx="2376264" cy="335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4936467" y="1237804"/>
            <a:ext cx="27528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D/A </a:t>
            </a:r>
            <a:r>
              <a:rPr lang="en-US" dirty="0" err="1" smtClean="0"/>
              <a:t>Sinc</a:t>
            </a:r>
            <a:r>
              <a:rPr lang="en-US" dirty="0" smtClean="0"/>
              <a:t> frequency shaping</a:t>
            </a:r>
            <a:endParaRPr lang="he-IL" dirty="0"/>
          </a:p>
        </p:txBody>
      </p:sp>
      <p:sp>
        <p:nvSpPr>
          <p:cNvPr id="11" name="TextBox 10"/>
          <p:cNvSpPr txBox="1"/>
          <p:nvPr/>
        </p:nvSpPr>
        <p:spPr>
          <a:xfrm>
            <a:off x="6536009" y="3899396"/>
            <a:ext cx="163173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Inverse </a:t>
            </a:r>
            <a:r>
              <a:rPr lang="en-US" dirty="0" err="1" smtClean="0"/>
              <a:t>Sinc</a:t>
            </a:r>
            <a:r>
              <a:rPr lang="en-US" dirty="0" smtClean="0"/>
              <a:t> FIR</a:t>
            </a:r>
            <a:endParaRPr lang="he-IL" dirty="0"/>
          </a:p>
        </p:txBody>
      </p:sp>
      <p:sp>
        <p:nvSpPr>
          <p:cNvPr id="12" name="TextBox 11"/>
          <p:cNvSpPr txBox="1"/>
          <p:nvPr/>
        </p:nvSpPr>
        <p:spPr>
          <a:xfrm>
            <a:off x="689714" y="1273022"/>
            <a:ext cx="301204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/>
              <a:t>Tx</a:t>
            </a:r>
            <a:r>
              <a:rPr lang="en-US" dirty="0" smtClean="0"/>
              <a:t> Loop 1/f frequency shaping</a:t>
            </a:r>
            <a:endParaRPr lang="he-IL" dirty="0"/>
          </a:p>
        </p:txBody>
      </p:sp>
      <p:sp>
        <p:nvSpPr>
          <p:cNvPr id="4" name="Down Arrow 3"/>
          <p:cNvSpPr/>
          <p:nvPr/>
        </p:nvSpPr>
        <p:spPr>
          <a:xfrm>
            <a:off x="5724128" y="3501008"/>
            <a:ext cx="216024" cy="767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3" name="Down Arrow 12"/>
          <p:cNvSpPr/>
          <p:nvPr/>
        </p:nvSpPr>
        <p:spPr>
          <a:xfrm>
            <a:off x="1403648" y="3143044"/>
            <a:ext cx="216024" cy="76772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2255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4" grpId="0" animBg="1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Simulations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40579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Calibration: no Coding, no Equalizer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424940"/>
            <a:ext cx="8064896" cy="459634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8012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Equalizer &amp; noise enhancement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6300192" y="1772816"/>
            <a:ext cx="504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LS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1772816"/>
            <a:ext cx="504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ML</a:t>
            </a:r>
            <a:endParaRPr lang="he-IL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5307" y="2204864"/>
            <a:ext cx="3933825" cy="399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204864"/>
            <a:ext cx="3312368" cy="39955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63104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rtl="0"/>
            <a:r>
              <a:rPr lang="en-US" dirty="0" smtClean="0"/>
              <a:t>Background</a:t>
            </a:r>
            <a:endParaRPr lang="he-I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520770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Coding: RS(63,43)</a:t>
            </a:r>
            <a:endParaRPr lang="he-IL" dirty="0"/>
          </a:p>
        </p:txBody>
      </p:sp>
      <p:sp>
        <p:nvSpPr>
          <p:cNvPr id="4" name="TextBox 3"/>
          <p:cNvSpPr txBox="1"/>
          <p:nvPr/>
        </p:nvSpPr>
        <p:spPr>
          <a:xfrm>
            <a:off x="6300192" y="1772816"/>
            <a:ext cx="504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LS</a:t>
            </a:r>
            <a:endParaRPr lang="he-IL" dirty="0"/>
          </a:p>
        </p:txBody>
      </p:sp>
      <p:sp>
        <p:nvSpPr>
          <p:cNvPr id="5" name="TextBox 4"/>
          <p:cNvSpPr txBox="1"/>
          <p:nvPr/>
        </p:nvSpPr>
        <p:spPr>
          <a:xfrm>
            <a:off x="1979712" y="1772816"/>
            <a:ext cx="50405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 smtClean="0"/>
              <a:t>ML</a:t>
            </a:r>
            <a:endParaRPr lang="he-IL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4832" y="2204863"/>
            <a:ext cx="3914775" cy="4299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855" y="2204863"/>
            <a:ext cx="3760106" cy="41004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65203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Carrier offset</a:t>
            </a:r>
            <a:endParaRPr lang="he-IL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408" y="1754113"/>
            <a:ext cx="3971925" cy="4543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1187624" y="1404918"/>
            <a:ext cx="151990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Offset= 0 pp</a:t>
            </a:r>
            <a:r>
              <a:rPr lang="en-US" dirty="0"/>
              <a:t>m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113421" y="1432402"/>
            <a:ext cx="163692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Offset= 60 pp</a:t>
            </a:r>
            <a:r>
              <a:rPr lang="en-US" dirty="0"/>
              <a:t>m</a:t>
            </a:r>
            <a:endParaRPr lang="he-IL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1734"/>
            <a:ext cx="3876675" cy="460380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12952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Multipath</a:t>
            </a:r>
            <a:endParaRPr lang="he-IL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76" y="1153344"/>
            <a:ext cx="3916486" cy="2203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2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9952" y="1153344"/>
            <a:ext cx="4660393" cy="2447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43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3675844"/>
            <a:ext cx="6917712" cy="3182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Left-Right Arrow 2"/>
          <p:cNvSpPr/>
          <p:nvPr/>
        </p:nvSpPr>
        <p:spPr>
          <a:xfrm>
            <a:off x="683568" y="3284984"/>
            <a:ext cx="2808312" cy="206194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4" name="TextBox 3"/>
          <p:cNvSpPr txBox="1"/>
          <p:nvPr/>
        </p:nvSpPr>
        <p:spPr>
          <a:xfrm>
            <a:off x="1509762" y="3415834"/>
            <a:ext cx="7882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4Tchip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788422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3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Multipath</a:t>
            </a:r>
            <a:endParaRPr lang="he-IL" dirty="0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2060848"/>
            <a:ext cx="3971925" cy="42569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2132856"/>
            <a:ext cx="3848100" cy="4184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357990" y="1404918"/>
            <a:ext cx="1349537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Flat Channel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5814108" y="1432402"/>
            <a:ext cx="1936236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Multipath Channel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9016606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Multipath &amp; Carrier offset</a:t>
            </a:r>
            <a:endParaRPr lang="he-IL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361" y="1628800"/>
            <a:ext cx="4048125" cy="4895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1772816"/>
            <a:ext cx="3848100" cy="475183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056176" y="1404918"/>
            <a:ext cx="1651351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Carrier offset=0</a:t>
            </a:r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5543982" y="1220252"/>
            <a:ext cx="2196370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Carrier offset=60ppm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2361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HW- Back to Back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664" y="1196752"/>
            <a:ext cx="5272405" cy="2583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779932"/>
            <a:ext cx="5274310" cy="2860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50176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 HW –Wireless channel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556792"/>
            <a:ext cx="4392488" cy="41755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201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60648"/>
            <a:ext cx="8229600" cy="1143000"/>
          </a:xfrm>
        </p:spPr>
        <p:txBody>
          <a:bodyPr/>
          <a:lstStyle/>
          <a:p>
            <a:r>
              <a:rPr lang="en-US" dirty="0"/>
              <a:t> HW –Wireless channel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2132856"/>
            <a:ext cx="2957512" cy="4248472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132856"/>
            <a:ext cx="3456384" cy="424847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/>
          <p:cNvSpPr txBox="1"/>
          <p:nvPr/>
        </p:nvSpPr>
        <p:spPr>
          <a:xfrm>
            <a:off x="5731162" y="1661244"/>
            <a:ext cx="171412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W pre-emphasis</a:t>
            </a:r>
            <a:endParaRPr lang="he-IL" dirty="0"/>
          </a:p>
        </p:txBody>
      </p:sp>
      <p:sp>
        <p:nvSpPr>
          <p:cNvPr id="7" name="TextBox 6"/>
          <p:cNvSpPr txBox="1"/>
          <p:nvPr/>
        </p:nvSpPr>
        <p:spPr>
          <a:xfrm>
            <a:off x="1465213" y="1624372"/>
            <a:ext cx="1826269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err="1" smtClean="0"/>
              <a:t>Wo</a:t>
            </a:r>
            <a:r>
              <a:rPr lang="en-US" dirty="0" smtClean="0"/>
              <a:t> </a:t>
            </a:r>
            <a:r>
              <a:rPr lang="en-US" dirty="0"/>
              <a:t>pre-emphasis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0915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HW –Wireless channel</a:t>
            </a:r>
            <a:endParaRPr lang="he-IL" dirty="0"/>
          </a:p>
        </p:txBody>
      </p:sp>
      <p:pic>
        <p:nvPicPr>
          <p:cNvPr id="4" name="Picture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1700808"/>
            <a:ext cx="5391150" cy="4567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920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504" y="274638"/>
            <a:ext cx="9036496" cy="11430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Magneto Quasi Static NF communication-</a:t>
            </a:r>
            <a:br>
              <a:rPr lang="en-US" dirty="0" smtClean="0"/>
            </a:br>
            <a:r>
              <a:rPr lang="en-US" dirty="0" smtClean="0"/>
              <a:t>Principles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Magnetic radiator: </a:t>
            </a:r>
            <a:endParaRPr lang="en-US" dirty="0" smtClean="0"/>
          </a:p>
          <a:p>
            <a:pPr marL="0" indent="0" algn="l" rtl="0">
              <a:buNone/>
            </a:pPr>
            <a:r>
              <a:rPr lang="en-US" u="sng" dirty="0" smtClean="0"/>
              <a:t>galvanic</a:t>
            </a:r>
            <a:r>
              <a:rPr lang="en-US" dirty="0" smtClean="0"/>
              <a:t> current </a:t>
            </a:r>
            <a:r>
              <a:rPr lang="en-US" dirty="0"/>
              <a:t>loop fields</a:t>
            </a:r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514350" indent="-514350" algn="l" rtl="0">
              <a:buFont typeface="+mj-lt"/>
              <a:buAutoNum type="arabicPeriod"/>
            </a:pPr>
            <a:r>
              <a:rPr lang="en-US" dirty="0" smtClean="0"/>
              <a:t>Near </a:t>
            </a:r>
            <a:r>
              <a:rPr lang="en-US" dirty="0" smtClean="0"/>
              <a:t>field: </a:t>
            </a:r>
          </a:p>
          <a:p>
            <a:pPr marL="514350" indent="-514350" algn="l" rtl="0">
              <a:buFont typeface="+mj-lt"/>
              <a:buAutoNum type="arabicPeriod"/>
            </a:pPr>
            <a:endParaRPr lang="en-US" dirty="0"/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514350" indent="-514350" algn="l" rtl="0">
              <a:buFont typeface="+mj-lt"/>
              <a:buAutoNum type="arabicPeriod"/>
            </a:pPr>
            <a:r>
              <a:rPr lang="en-US" dirty="0"/>
              <a:t>Q</a:t>
            </a:r>
            <a:r>
              <a:rPr lang="en-US" dirty="0" smtClean="0"/>
              <a:t>uasi static: </a:t>
            </a:r>
          </a:p>
          <a:p>
            <a:pPr marL="514350" indent="-514350" algn="l" rtl="0">
              <a:buFont typeface="+mj-lt"/>
              <a:buAutoNum type="arabicPeriod"/>
            </a:pPr>
            <a:endParaRPr lang="en-US" dirty="0"/>
          </a:p>
          <a:p>
            <a:pPr marL="514350" indent="-514350" algn="l" rtl="0">
              <a:buFont typeface="+mj-lt"/>
              <a:buAutoNum type="arabicPeriod"/>
            </a:pPr>
            <a:endParaRPr lang="en-US" dirty="0" smtClean="0"/>
          </a:p>
          <a:p>
            <a:pPr marL="0" indent="0" algn="l" rtl="0">
              <a:buNone/>
            </a:pP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6056" y="1684950"/>
            <a:ext cx="3035727" cy="16720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988841"/>
              </p:ext>
            </p:extLst>
          </p:nvPr>
        </p:nvGraphicFramePr>
        <p:xfrm>
          <a:off x="2195736" y="5733256"/>
          <a:ext cx="2160240" cy="72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0" name="Equation" r:id="rId5" imgW="609480" imgH="203040" progId="Equation.DSMT4">
                  <p:embed/>
                </p:oleObj>
              </mc:Choice>
              <mc:Fallback>
                <p:oleObj name="Equation" r:id="rId5" imgW="609480" imgH="20304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195736" y="5733256"/>
                        <a:ext cx="2160240" cy="720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585965"/>
              </p:ext>
            </p:extLst>
          </p:nvPr>
        </p:nvGraphicFramePr>
        <p:xfrm>
          <a:off x="2843808" y="3789040"/>
          <a:ext cx="1584176" cy="13647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1" name="Equation" r:id="rId7" imgW="457200" imgH="393480" progId="Equation.DSMT4">
                  <p:embed/>
                </p:oleObj>
              </mc:Choice>
              <mc:Fallback>
                <p:oleObj name="Equation" r:id="rId7" imgW="45720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808" y="3789040"/>
                        <a:ext cx="1584176" cy="136478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63682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Magnetic Radiator -      </a:t>
            </a:r>
            <a:br>
              <a:rPr lang="en-US" dirty="0" smtClean="0"/>
            </a:br>
            <a:r>
              <a:rPr lang="en-US" dirty="0" smtClean="0"/>
              <a:t>Near Fields and Medium Reflection 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 rtl="0"/>
            <a:r>
              <a:rPr lang="en-US" dirty="0" smtClean="0"/>
              <a:t>Magnetic Radiator Near </a:t>
            </a:r>
            <a:r>
              <a:rPr lang="en-US" dirty="0"/>
              <a:t>Fields: </a:t>
            </a:r>
          </a:p>
          <a:p>
            <a:pPr marL="0" indent="0" algn="l" rtl="0">
              <a:buNone/>
            </a:pPr>
            <a:endParaRPr lang="en-US" dirty="0"/>
          </a:p>
          <a:p>
            <a:pPr algn="l" rtl="0"/>
            <a:r>
              <a:rPr lang="en-US" dirty="0"/>
              <a:t>Near field Wave Impedance</a:t>
            </a:r>
            <a:r>
              <a:rPr lang="en-US" dirty="0" smtClean="0"/>
              <a:t>:</a:t>
            </a:r>
            <a:endParaRPr lang="en-US" dirty="0"/>
          </a:p>
          <a:p>
            <a:pPr algn="l" rtl="0"/>
            <a:r>
              <a:rPr lang="en-US" dirty="0" smtClean="0"/>
              <a:t>Reflection from conductor</a:t>
            </a:r>
          </a:p>
          <a:p>
            <a:pPr algn="l" rtl="0"/>
            <a:endParaRPr lang="he-I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8543699"/>
              </p:ext>
            </p:extLst>
          </p:nvPr>
        </p:nvGraphicFramePr>
        <p:xfrm>
          <a:off x="2123728" y="2060848"/>
          <a:ext cx="3717925" cy="77571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8" name="Equation" r:id="rId4" imgW="1726920" imgH="393480" progId="Equation.DSMT4">
                  <p:embed/>
                </p:oleObj>
              </mc:Choice>
              <mc:Fallback>
                <p:oleObj name="Equation" r:id="rId4" imgW="1726920" imgH="393480" progId="Equation.DSMT4">
                  <p:embed/>
                  <p:pic>
                    <p:nvPicPr>
                      <p:cNvPr id="0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3728" y="2060848"/>
                        <a:ext cx="3717925" cy="77571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3554088"/>
              </p:ext>
            </p:extLst>
          </p:nvPr>
        </p:nvGraphicFramePr>
        <p:xfrm>
          <a:off x="5724128" y="2636912"/>
          <a:ext cx="2678112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09" name="Equation" r:id="rId6" imgW="1244520" imgH="393480" progId="Equation.DSMT4">
                  <p:embed/>
                </p:oleObj>
              </mc:Choice>
              <mc:Fallback>
                <p:oleObj name="Equation" r:id="rId6" imgW="1244520" imgH="393480" progId="Equation.DSMT4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24128" y="2636912"/>
                        <a:ext cx="2678112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112" name="Picture 1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3501008"/>
            <a:ext cx="2736304" cy="22322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1082001"/>
              </p:ext>
            </p:extLst>
          </p:nvPr>
        </p:nvGraphicFramePr>
        <p:xfrm>
          <a:off x="683568" y="4149080"/>
          <a:ext cx="4285479" cy="7954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0" name="Equation" r:id="rId9" imgW="2603160" imgH="482400" progId="Equation.DSMT4">
                  <p:embed/>
                </p:oleObj>
              </mc:Choice>
              <mc:Fallback>
                <p:oleObj name="Equation" r:id="rId9" imgW="2603160" imgH="48240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4149080"/>
                        <a:ext cx="4285479" cy="79540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598762"/>
              </p:ext>
            </p:extLst>
          </p:nvPr>
        </p:nvGraphicFramePr>
        <p:xfrm>
          <a:off x="65088" y="5013325"/>
          <a:ext cx="5772150" cy="782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" name="Equation" r:id="rId11" imgW="1777680" imgH="241200" progId="Equation.DSMT4">
                  <p:embed/>
                </p:oleObj>
              </mc:Choice>
              <mc:Fallback>
                <p:oleObj name="Equation" r:id="rId11" imgW="1777680" imgH="2412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5088" y="5013325"/>
                        <a:ext cx="5772150" cy="7826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3591339"/>
              </p:ext>
            </p:extLst>
          </p:nvPr>
        </p:nvGraphicFramePr>
        <p:xfrm>
          <a:off x="467544" y="6024835"/>
          <a:ext cx="3888432" cy="599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2" name="Equation" r:id="rId13" imgW="1562040" imgH="241200" progId="Equation.DSMT4">
                  <p:embed/>
                </p:oleObj>
              </mc:Choice>
              <mc:Fallback>
                <p:oleObj name="Equation" r:id="rId13" imgW="1562040" imgH="241200" progId="Equation.DSMT4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7544" y="6024835"/>
                        <a:ext cx="3888432" cy="5999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5144986" y="6046490"/>
            <a:ext cx="3422412" cy="553998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sz="3000" dirty="0" smtClean="0">
                <a:solidFill>
                  <a:srgbClr val="FF0000"/>
                </a:solidFill>
              </a:rPr>
              <a:t>We need low </a:t>
            </a:r>
            <a:r>
              <a:rPr lang="en-US" sz="3000" dirty="0" err="1" smtClean="0">
                <a:solidFill>
                  <a:srgbClr val="FF0000"/>
                </a:solidFill>
              </a:rPr>
              <a:t>Zwave</a:t>
            </a:r>
            <a:r>
              <a:rPr lang="en-US" sz="3000" dirty="0" smtClean="0">
                <a:solidFill>
                  <a:srgbClr val="FF0000"/>
                </a:solidFill>
              </a:rPr>
              <a:t>!</a:t>
            </a:r>
            <a:endParaRPr lang="he-IL" sz="3000" dirty="0">
              <a:solidFill>
                <a:srgbClr val="FF0000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>
            <a:off x="4499992" y="6237313"/>
            <a:ext cx="504056" cy="291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99281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Quasi static &amp; Magnetic radiator Near Fields</a:t>
            </a:r>
            <a:endParaRPr lang="he-IL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6377533" cy="4537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1054" y="3969349"/>
            <a:ext cx="1368152" cy="873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3928" y="1772816"/>
            <a:ext cx="1377900" cy="124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6850857"/>
              </p:ext>
            </p:extLst>
          </p:nvPr>
        </p:nvGraphicFramePr>
        <p:xfrm>
          <a:off x="6459538" y="2439988"/>
          <a:ext cx="2330450" cy="2652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4" name="Equation" r:id="rId7" imgW="1180800" imgH="1066680" progId="Equation.DSMT4">
                  <p:embed/>
                </p:oleObj>
              </mc:Choice>
              <mc:Fallback>
                <p:oleObj name="Equation" r:id="rId7" imgW="1180800" imgH="1066680" progId="Equation.DSMT4">
                  <p:embed/>
                  <p:pic>
                    <p:nvPicPr>
                      <p:cNvPr id="0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59538" y="2439988"/>
                        <a:ext cx="2330450" cy="26527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ounded Rectangle 6"/>
          <p:cNvSpPr/>
          <p:nvPr/>
        </p:nvSpPr>
        <p:spPr>
          <a:xfrm rot="19365347">
            <a:off x="1604595" y="3813850"/>
            <a:ext cx="1663372" cy="914400"/>
          </a:xfrm>
          <a:prstGeom prst="roundRect">
            <a:avLst/>
          </a:prstGeom>
          <a:solidFill>
            <a:schemeClr val="accent1">
              <a:alpha val="1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3" name="Right Arrow 2"/>
          <p:cNvSpPr/>
          <p:nvPr/>
        </p:nvSpPr>
        <p:spPr>
          <a:xfrm>
            <a:off x="3275856" y="5733256"/>
            <a:ext cx="151216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/>
          </a:p>
        </p:txBody>
      </p:sp>
      <p:sp>
        <p:nvSpPr>
          <p:cNvPr id="10" name="Right Arrow 9"/>
          <p:cNvSpPr/>
          <p:nvPr/>
        </p:nvSpPr>
        <p:spPr>
          <a:xfrm rot="10800000">
            <a:off x="251520" y="5733256"/>
            <a:ext cx="1512168" cy="2880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endParaRPr lang="he-IL" dirty="0"/>
          </a:p>
        </p:txBody>
      </p:sp>
      <p:sp>
        <p:nvSpPr>
          <p:cNvPr id="8" name="TextBox 7"/>
          <p:cNvSpPr txBox="1"/>
          <p:nvPr/>
        </p:nvSpPr>
        <p:spPr>
          <a:xfrm>
            <a:off x="6773069" y="2211182"/>
            <a:ext cx="1284198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Quasi Static</a:t>
            </a:r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32047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0" grpId="0" animBg="1"/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Signal Transfer</a:t>
            </a:r>
            <a:endParaRPr lang="he-IL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102727"/>
            <a:ext cx="6545616" cy="41421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59313" y="1516142"/>
            <a:ext cx="1261114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Transmitter</a:t>
            </a:r>
            <a:endParaRPr lang="he-IL" dirty="0"/>
          </a:p>
        </p:txBody>
      </p:sp>
      <p:sp>
        <p:nvSpPr>
          <p:cNvPr id="6" name="TextBox 5"/>
          <p:cNvSpPr txBox="1"/>
          <p:nvPr/>
        </p:nvSpPr>
        <p:spPr>
          <a:xfrm>
            <a:off x="6604531" y="1371940"/>
            <a:ext cx="984693" cy="369332"/>
          </a:xfrm>
          <a:prstGeom prst="rect">
            <a:avLst/>
          </a:prstGeom>
          <a:noFill/>
        </p:spPr>
        <p:txBody>
          <a:bodyPr wrap="none" rtlCol="1">
            <a:spAutoFit/>
          </a:bodyPr>
          <a:lstStyle/>
          <a:p>
            <a:r>
              <a:rPr lang="en-US" dirty="0" smtClean="0"/>
              <a:t>Receiver</a:t>
            </a:r>
            <a:endParaRPr lang="he-IL" dirty="0"/>
          </a:p>
        </p:txBody>
      </p:sp>
      <p:cxnSp>
        <p:nvCxnSpPr>
          <p:cNvPr id="7" name="Straight Arrow Connector 6"/>
          <p:cNvCxnSpPr>
            <a:stCxn id="6" idx="2"/>
          </p:cNvCxnSpPr>
          <p:nvPr/>
        </p:nvCxnSpPr>
        <p:spPr>
          <a:xfrm flipH="1">
            <a:off x="7020272" y="1741272"/>
            <a:ext cx="76606" cy="607608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1466476" y="1798923"/>
            <a:ext cx="369220" cy="1486061"/>
          </a:xfrm>
          <a:prstGeom prst="straightConnector1">
            <a:avLst/>
          </a:prstGeom>
          <a:ln w="762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005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</a:t>
            </a:r>
            <a:r>
              <a:rPr lang="en-US" dirty="0" smtClean="0"/>
              <a:t>ummary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25144"/>
          </a:xfrm>
        </p:spPr>
        <p:txBody>
          <a:bodyPr>
            <a:normAutofit fontScale="92500" lnSpcReduction="10000"/>
          </a:bodyPr>
          <a:lstStyle/>
          <a:p>
            <a:pPr algn="l" rtl="0"/>
            <a:r>
              <a:rPr lang="en-US" dirty="0" smtClean="0"/>
              <a:t>Current </a:t>
            </a:r>
            <a:r>
              <a:rPr lang="en-US" dirty="0"/>
              <a:t>l</a:t>
            </a:r>
            <a:r>
              <a:rPr lang="en-US" dirty="0" smtClean="0"/>
              <a:t>oop is a good magnetic radiator</a:t>
            </a:r>
          </a:p>
          <a:p>
            <a:pPr algn="l" rtl="0"/>
            <a:r>
              <a:rPr lang="en-US" dirty="0" smtClean="0"/>
              <a:t>Quasi static regime (~10kHz) </a:t>
            </a:r>
            <a:r>
              <a:rPr lang="en-US" dirty="0" smtClean="0"/>
              <a:t>assures:</a:t>
            </a:r>
            <a:r>
              <a:rPr lang="en-US" dirty="0" smtClean="0"/>
              <a:t>	</a:t>
            </a:r>
          </a:p>
          <a:p>
            <a:pPr lvl="1" algn="l" rtl="0"/>
            <a:r>
              <a:rPr lang="en-US" dirty="0" smtClean="0"/>
              <a:t> near field behavior beyond 1000 m (irrelevant further away)</a:t>
            </a:r>
          </a:p>
          <a:p>
            <a:pPr lvl="1" algn="l" rtl="0"/>
            <a:r>
              <a:rPr lang="en-US" dirty="0" smtClean="0"/>
              <a:t>Very low wave impedance, thus </a:t>
            </a:r>
            <a:r>
              <a:rPr lang="en-US" u="sng" dirty="0" smtClean="0"/>
              <a:t>insensitive to conductive mediums (soil is conductive)</a:t>
            </a:r>
          </a:p>
          <a:p>
            <a:pPr marL="457200" lvl="1" indent="0" algn="l" rtl="0">
              <a:buNone/>
            </a:pPr>
            <a:r>
              <a:rPr lang="en-US" dirty="0" smtClean="0"/>
              <a:t> </a:t>
            </a:r>
          </a:p>
          <a:p>
            <a:pPr algn="l" rtl="0"/>
            <a:r>
              <a:rPr lang="en-US" dirty="0" smtClean="0"/>
              <a:t>Near field &amp; magnetic radiator:</a:t>
            </a:r>
          </a:p>
          <a:p>
            <a:pPr lvl="1" algn="l" rtl="0"/>
            <a:r>
              <a:rPr lang="en-US" dirty="0" smtClean="0"/>
              <a:t> H dominance</a:t>
            </a:r>
          </a:p>
          <a:p>
            <a:pPr lvl="1" algn="l" rtl="0"/>
            <a:r>
              <a:rPr lang="en-US" dirty="0" smtClean="0"/>
              <a:t>Power follows         , thus relevant only to 10’s of meters</a:t>
            </a:r>
            <a:endParaRPr lang="he-IL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4539366"/>
              </p:ext>
            </p:extLst>
          </p:nvPr>
        </p:nvGraphicFramePr>
        <p:xfrm>
          <a:off x="3275856" y="5445224"/>
          <a:ext cx="438150" cy="847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4" name="Equation" r:id="rId3" imgW="203040" imgH="393480" progId="Equation.DSMT4">
                  <p:embed/>
                </p:oleObj>
              </mc:Choice>
              <mc:Fallback>
                <p:oleObj name="Equation" r:id="rId3" imgW="203040" imgH="393480" progId="Equation.DSMT4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5856" y="5445224"/>
                        <a:ext cx="438150" cy="847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4099038"/>
              </p:ext>
            </p:extLst>
          </p:nvPr>
        </p:nvGraphicFramePr>
        <p:xfrm>
          <a:off x="5292080" y="4077072"/>
          <a:ext cx="2808312" cy="7024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25" name="Equation" r:id="rId5" imgW="1574640" imgH="393480" progId="Equation.DSMT4">
                  <p:embed/>
                </p:oleObj>
              </mc:Choice>
              <mc:Fallback>
                <p:oleObj name="Equation" r:id="rId5" imgW="1574640" imgH="393480" progId="Equation.DSMT4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92080" y="4077072"/>
                        <a:ext cx="2808312" cy="70240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4357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Utilizations &amp; Operational systems</a:t>
            </a:r>
            <a:endParaRPr lang="he-I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rtl="0"/>
            <a:r>
              <a:rPr lang="en-US" dirty="0" smtClean="0"/>
              <a:t>Civilian: Mining emergency</a:t>
            </a:r>
          </a:p>
          <a:p>
            <a:pPr algn="l" rtl="0"/>
            <a:r>
              <a:rPr lang="en-US" dirty="0" smtClean="0"/>
              <a:t>HLS: First responders inside urban ruins</a:t>
            </a:r>
          </a:p>
          <a:p>
            <a:pPr algn="l" rtl="0"/>
            <a:r>
              <a:rPr lang="en-US" dirty="0" smtClean="0"/>
              <a:t>Military: </a:t>
            </a:r>
            <a:r>
              <a:rPr lang="en-US" dirty="0" smtClean="0"/>
              <a:t>Sub </a:t>
            </a:r>
            <a:r>
              <a:rPr lang="en-US" dirty="0" smtClean="0"/>
              <a:t>terrain hostile infiltration tunnels investigation</a:t>
            </a:r>
          </a:p>
          <a:p>
            <a:pPr algn="l" rtl="0"/>
            <a:r>
              <a:rPr lang="en-US" dirty="0" smtClean="0"/>
              <a:t>Current </a:t>
            </a:r>
            <a:r>
              <a:rPr lang="en-US" dirty="0" smtClean="0"/>
              <a:t>systems performance</a:t>
            </a:r>
          </a:p>
          <a:p>
            <a:pPr lvl="1" algn="l" rtl="0"/>
            <a:r>
              <a:rPr lang="en-US" dirty="0" smtClean="0"/>
              <a:t>Data: text, voice</a:t>
            </a:r>
          </a:p>
          <a:p>
            <a:pPr lvl="1" algn="l" rtl="0"/>
            <a:r>
              <a:rPr lang="en-US" dirty="0" smtClean="0"/>
              <a:t>Range: 50 to 600 meters</a:t>
            </a:r>
          </a:p>
          <a:p>
            <a:pPr lvl="1"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en-US" dirty="0" smtClean="0"/>
          </a:p>
          <a:p>
            <a:pPr algn="l" rtl="0"/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2469772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3045</TotalTime>
  <Words>674</Words>
  <Application>Microsoft Office PowerPoint</Application>
  <PresentationFormat>On-screen Show (4:3)</PresentationFormat>
  <Paragraphs>213</Paragraphs>
  <Slides>38</Slides>
  <Notes>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38</vt:i4>
      </vt:variant>
    </vt:vector>
  </HeadingPairs>
  <TitlesOfParts>
    <vt:vector size="41" baseType="lpstr">
      <vt:lpstr>Office Theme</vt:lpstr>
      <vt:lpstr>Equation</vt:lpstr>
      <vt:lpstr>MathType 6.0 Equation</vt:lpstr>
      <vt:lpstr>VLF TTE communication</vt:lpstr>
      <vt:lpstr>Thanks</vt:lpstr>
      <vt:lpstr>Background</vt:lpstr>
      <vt:lpstr>Magneto Quasi Static NF communication- Principles</vt:lpstr>
      <vt:lpstr>Magnetic Radiator -       Near Fields and Medium Reflection </vt:lpstr>
      <vt:lpstr>Quasi static &amp; Magnetic radiator Near Fields</vt:lpstr>
      <vt:lpstr>Signal Transfer</vt:lpstr>
      <vt:lpstr>Summary</vt:lpstr>
      <vt:lpstr>Utilizations &amp; Operational systems</vt:lpstr>
      <vt:lpstr>Project- System view</vt:lpstr>
      <vt:lpstr>General  </vt:lpstr>
      <vt:lpstr>Why OFDM?</vt:lpstr>
      <vt:lpstr>Link</vt:lpstr>
      <vt:lpstr>Tx Chain</vt:lpstr>
      <vt:lpstr>Rx Chain</vt:lpstr>
      <vt:lpstr>OFDM</vt:lpstr>
      <vt:lpstr>OFDM evolution</vt:lpstr>
      <vt:lpstr>OFDM evolution</vt:lpstr>
      <vt:lpstr>OFDM: Time Vs. Frequency</vt:lpstr>
      <vt:lpstr>Time Domain: Symbol</vt:lpstr>
      <vt:lpstr>Frequency domain: Symbol</vt:lpstr>
      <vt:lpstr>Time Domain: Frame</vt:lpstr>
      <vt:lpstr>Throughput calculations</vt:lpstr>
      <vt:lpstr>IF</vt:lpstr>
      <vt:lpstr>The SDR concept</vt:lpstr>
      <vt:lpstr>Tx pre-emphasis</vt:lpstr>
      <vt:lpstr>Simulations</vt:lpstr>
      <vt:lpstr>Calibration: no Coding, no Equalizer</vt:lpstr>
      <vt:lpstr>Equalizer &amp; noise enhancement</vt:lpstr>
      <vt:lpstr>Coding: RS(63,43)</vt:lpstr>
      <vt:lpstr>Carrier offset</vt:lpstr>
      <vt:lpstr>Multipath</vt:lpstr>
      <vt:lpstr>Multipath</vt:lpstr>
      <vt:lpstr>Multipath &amp; Carrier offset</vt:lpstr>
      <vt:lpstr>HW- Back to Back</vt:lpstr>
      <vt:lpstr> HW –Wireless channel</vt:lpstr>
      <vt:lpstr> HW –Wireless channel</vt:lpstr>
      <vt:lpstr> HW –Wireless channel</vt:lpstr>
    </vt:vector>
  </TitlesOfParts>
  <Company>esl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VLF TTE communication</dc:title>
  <dc:creator>Kissos Lior</dc:creator>
  <cp:lastModifiedBy>Kissos Lior</cp:lastModifiedBy>
  <cp:revision>157</cp:revision>
  <dcterms:created xsi:type="dcterms:W3CDTF">2016-12-24T13:51:18Z</dcterms:created>
  <dcterms:modified xsi:type="dcterms:W3CDTF">2016-12-27T11:00:10Z</dcterms:modified>
</cp:coreProperties>
</file>